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99" r:id="rId2"/>
    <p:sldId id="491" r:id="rId3"/>
    <p:sldId id="492" r:id="rId4"/>
    <p:sldId id="493" r:id="rId5"/>
    <p:sldId id="494" r:id="rId6"/>
    <p:sldId id="495" r:id="rId7"/>
    <p:sldId id="496" r:id="rId8"/>
    <p:sldId id="497" r:id="rId9"/>
    <p:sldId id="499" r:id="rId10"/>
    <p:sldId id="500" r:id="rId11"/>
    <p:sldId id="501" r:id="rId12"/>
    <p:sldId id="498" r:id="rId13"/>
    <p:sldId id="502" r:id="rId14"/>
    <p:sldId id="503" r:id="rId15"/>
    <p:sldId id="504" r:id="rId16"/>
    <p:sldId id="505" r:id="rId17"/>
    <p:sldId id="506" r:id="rId18"/>
    <p:sldId id="507" r:id="rId19"/>
    <p:sldId id="508" r:id="rId20"/>
    <p:sldId id="509" r:id="rId21"/>
    <p:sldId id="510" r:id="rId22"/>
    <p:sldId id="511" r:id="rId23"/>
    <p:sldId id="512" r:id="rId24"/>
    <p:sldId id="513" r:id="rId25"/>
    <p:sldId id="514" r:id="rId26"/>
    <p:sldId id="515" r:id="rId27"/>
    <p:sldId id="516" r:id="rId28"/>
    <p:sldId id="517" r:id="rId29"/>
    <p:sldId id="518" r:id="rId30"/>
    <p:sldId id="519" r:id="rId31"/>
    <p:sldId id="520" r:id="rId32"/>
    <p:sldId id="522" r:id="rId33"/>
    <p:sldId id="521" r:id="rId34"/>
    <p:sldId id="523" r:id="rId35"/>
    <p:sldId id="524" r:id="rId36"/>
    <p:sldId id="525" r:id="rId37"/>
    <p:sldId id="526" r:id="rId38"/>
    <p:sldId id="527" r:id="rId39"/>
    <p:sldId id="528" r:id="rId40"/>
    <p:sldId id="529" r:id="rId41"/>
    <p:sldId id="530" r:id="rId42"/>
    <p:sldId id="531" r:id="rId43"/>
    <p:sldId id="532" r:id="rId44"/>
    <p:sldId id="533" r:id="rId45"/>
    <p:sldId id="534" r:id="rId46"/>
    <p:sldId id="535" r:id="rId47"/>
    <p:sldId id="49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083" autoAdjust="0"/>
  </p:normalViewPr>
  <p:slideViewPr>
    <p:cSldViewPr snapToGrid="0">
      <p:cViewPr varScale="1">
        <p:scale>
          <a:sx n="78" d="100"/>
          <a:sy n="78" d="100"/>
        </p:scale>
        <p:origin x="7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dristij/dotnetbook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xmlns="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/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xmlns="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/>
          <p:cNvSpPr/>
          <p:nvPr/>
        </p:nvSpPr>
        <p:spPr>
          <a:xfrm>
            <a:off x="5232429" y="2717650"/>
            <a:ext cx="2228877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888187" y="2718816"/>
            <a:ext cx="1117388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888187" y="455876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06764" y="4558298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4558298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4556865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4556865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4558298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8559935" y="4556864"/>
            <a:ext cx="1108590" cy="369333"/>
            <a:chOff x="1892223" y="4564955"/>
            <a:chExt cx="1108590" cy="369333"/>
          </a:xfrm>
        </p:grpSpPr>
        <p:sp>
          <p:nvSpPr>
            <p:cNvPr id="12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4555431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1" name="Правая фигурная скобка 60"/>
          <p:cNvSpPr/>
          <p:nvPr/>
        </p:nvSpPr>
        <p:spPr>
          <a:xfrm rot="5400000">
            <a:off x="2359051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453339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398648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390911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390818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3908188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389846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888187" y="2718816"/>
            <a:ext cx="10096544" cy="560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 flipV="1">
            <a:off x="5225725" y="3279648"/>
            <a:ext cx="4431136" cy="1275783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Прямоугольник 87"/>
          <p:cNvSpPr/>
          <p:nvPr/>
        </p:nvSpPr>
        <p:spPr>
          <a:xfrm>
            <a:off x="3005882" y="2721628"/>
            <a:ext cx="2228877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7" name="Прямая соединительная линия 86"/>
          <p:cNvCxnSpPr/>
          <p:nvPr/>
        </p:nvCxnSpPr>
        <p:spPr>
          <a:xfrm>
            <a:off x="7461306" y="2401824"/>
            <a:ext cx="0" cy="115824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Группа 88"/>
          <p:cNvGrpSpPr/>
          <p:nvPr/>
        </p:nvGrpSpPr>
        <p:grpSpPr>
          <a:xfrm>
            <a:off x="782089" y="4555430"/>
            <a:ext cx="1108590" cy="369333"/>
            <a:chOff x="1892223" y="4564955"/>
            <a:chExt cx="1108590" cy="369333"/>
          </a:xfrm>
        </p:grpSpPr>
        <p:sp>
          <p:nvSpPr>
            <p:cNvPr id="9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7" name="Правая фигурная скобка 116"/>
          <p:cNvSpPr/>
          <p:nvPr/>
        </p:nvSpPr>
        <p:spPr>
          <a:xfrm rot="5400000">
            <a:off x="1243935" y="4525313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TextBox 122"/>
          <p:cNvSpPr txBox="1"/>
          <p:nvPr/>
        </p:nvSpPr>
        <p:spPr>
          <a:xfrm>
            <a:off x="915414" y="51960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0" name="TextBox 139"/>
          <p:cNvSpPr txBox="1"/>
          <p:nvPr/>
        </p:nvSpPr>
        <p:spPr>
          <a:xfrm>
            <a:off x="910690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141" name="Группа 140"/>
          <p:cNvGrpSpPr/>
          <p:nvPr/>
        </p:nvGrpSpPr>
        <p:grpSpPr>
          <a:xfrm>
            <a:off x="10803338" y="4556864"/>
            <a:ext cx="1108590" cy="369333"/>
            <a:chOff x="1892223" y="4564955"/>
            <a:chExt cx="1108590" cy="369333"/>
          </a:xfrm>
        </p:grpSpPr>
        <p:sp>
          <p:nvSpPr>
            <p:cNvPr id="14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5928431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47" name="TextBox 146"/>
          <p:cNvSpPr txBox="1"/>
          <p:nvPr/>
        </p:nvSpPr>
        <p:spPr>
          <a:xfrm>
            <a:off x="1092728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8" name="Правая фигурная скобка 147"/>
          <p:cNvSpPr/>
          <p:nvPr/>
        </p:nvSpPr>
        <p:spPr>
          <a:xfrm rot="5400000">
            <a:off x="625864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3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/>
          <p:cNvSpPr/>
          <p:nvPr/>
        </p:nvSpPr>
        <p:spPr>
          <a:xfrm>
            <a:off x="5232429" y="2717650"/>
            <a:ext cx="2228877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888187" y="2718816"/>
            <a:ext cx="1117388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888187" y="455876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06764" y="4558298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4558298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4556865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4556865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4558298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8559935" y="4556864"/>
            <a:ext cx="1108590" cy="369333"/>
            <a:chOff x="1892223" y="4564955"/>
            <a:chExt cx="1108590" cy="369333"/>
          </a:xfrm>
        </p:grpSpPr>
        <p:sp>
          <p:nvSpPr>
            <p:cNvPr id="12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4555431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1" name="Правая фигурная скобка 60"/>
          <p:cNvSpPr/>
          <p:nvPr/>
        </p:nvSpPr>
        <p:spPr>
          <a:xfrm rot="5400000">
            <a:off x="2359051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453339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398648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390911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390818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3908188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389846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888187" y="2718816"/>
            <a:ext cx="10096544" cy="560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/>
          <p:cNvSpPr/>
          <p:nvPr/>
        </p:nvSpPr>
        <p:spPr>
          <a:xfrm>
            <a:off x="3005882" y="2721628"/>
            <a:ext cx="2228877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7" name="Прямая соединительная линия 86"/>
          <p:cNvCxnSpPr/>
          <p:nvPr/>
        </p:nvCxnSpPr>
        <p:spPr>
          <a:xfrm>
            <a:off x="7461306" y="2401824"/>
            <a:ext cx="0" cy="115824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/>
          <p:cNvCxnSpPr/>
          <p:nvPr/>
        </p:nvCxnSpPr>
        <p:spPr>
          <a:xfrm>
            <a:off x="11993510" y="2401824"/>
            <a:ext cx="0" cy="115824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7461306" y="2543493"/>
            <a:ext cx="4523425" cy="0"/>
          </a:xfrm>
          <a:prstGeom prst="straightConnector1">
            <a:avLst/>
          </a:prstGeom>
          <a:ln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66307" y="2311671"/>
            <a:ext cx="7178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128 B</a:t>
            </a:r>
            <a:endParaRPr lang="ru-RU" dirty="0"/>
          </a:p>
        </p:txBody>
      </p:sp>
      <p:grpSp>
        <p:nvGrpSpPr>
          <p:cNvPr id="93" name="Группа 92"/>
          <p:cNvGrpSpPr/>
          <p:nvPr/>
        </p:nvGrpSpPr>
        <p:grpSpPr>
          <a:xfrm>
            <a:off x="782089" y="4555430"/>
            <a:ext cx="1108590" cy="369333"/>
            <a:chOff x="1892223" y="4564955"/>
            <a:chExt cx="1108590" cy="369333"/>
          </a:xfrm>
        </p:grpSpPr>
        <p:sp>
          <p:nvSpPr>
            <p:cNvPr id="9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1" name="Правая фигурная скобка 140"/>
          <p:cNvSpPr/>
          <p:nvPr/>
        </p:nvSpPr>
        <p:spPr>
          <a:xfrm rot="5400000">
            <a:off x="1243935" y="4525313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TextBox 141"/>
          <p:cNvSpPr txBox="1"/>
          <p:nvPr/>
        </p:nvSpPr>
        <p:spPr>
          <a:xfrm>
            <a:off x="915414" y="51960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3" name="TextBox 142"/>
          <p:cNvSpPr txBox="1"/>
          <p:nvPr/>
        </p:nvSpPr>
        <p:spPr>
          <a:xfrm>
            <a:off x="910690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144" name="Группа 143"/>
          <p:cNvGrpSpPr/>
          <p:nvPr/>
        </p:nvGrpSpPr>
        <p:grpSpPr>
          <a:xfrm>
            <a:off x="10803338" y="4556864"/>
            <a:ext cx="1108590" cy="369333"/>
            <a:chOff x="1892223" y="4564955"/>
            <a:chExt cx="1108590" cy="369333"/>
          </a:xfrm>
        </p:grpSpPr>
        <p:sp>
          <p:nvSpPr>
            <p:cNvPr id="14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5928431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50" name="TextBox 149"/>
          <p:cNvSpPr txBox="1"/>
          <p:nvPr/>
        </p:nvSpPr>
        <p:spPr>
          <a:xfrm>
            <a:off x="1092728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51" name="Правая фигурная скобка 150"/>
          <p:cNvSpPr/>
          <p:nvPr/>
        </p:nvSpPr>
        <p:spPr>
          <a:xfrm rot="5400000">
            <a:off x="625864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60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888187" y="455876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06764" y="4558298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4558298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4556865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4556865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4558298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8559935" y="4556864"/>
            <a:ext cx="1108590" cy="369333"/>
            <a:chOff x="1892223" y="4564955"/>
            <a:chExt cx="1108590" cy="369333"/>
          </a:xfrm>
        </p:grpSpPr>
        <p:sp>
          <p:nvSpPr>
            <p:cNvPr id="12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4555431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60706" y="1109472"/>
            <a:ext cx="9390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Используя информацию о размерах объектов, идем друг за другом и собираем группы доступных объектов (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plugs)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 пропусков (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gaps)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Размер и положение каждого пропуска может быть сохранен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Для каждого заполненного блока может быть сохранено его положение и финальное смещение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Для этого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bump pointer allocator (allocator)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вычисляет все смещения, исполняя виртуальное сжатие кучи</a:t>
            </a:r>
          </a:p>
          <a:p>
            <a:pPr marL="342900" indent="-342900">
              <a:buAutoNum type="arabicPeriod"/>
            </a:pPr>
            <a:r>
              <a:rPr lang="ru-RU" dirty="0" smtClean="0"/>
              <a:t>Полученную информацию </a:t>
            </a:r>
            <a:r>
              <a:rPr lang="en-US" dirty="0" smtClean="0"/>
              <a:t>GC </a:t>
            </a:r>
            <a:r>
              <a:rPr lang="ru-RU" dirty="0" smtClean="0"/>
              <a:t>хранит в последних байтах предшествующего</a:t>
            </a:r>
            <a:r>
              <a:rPr lang="en-US" dirty="0" smtClean="0"/>
              <a:t> </a:t>
            </a:r>
            <a:r>
              <a:rPr lang="ru-RU" dirty="0" smtClean="0"/>
              <a:t>заполненной части, </a:t>
            </a:r>
            <a:r>
              <a:rPr lang="en-US" dirty="0" smtClean="0"/>
              <a:t>gap</a:t>
            </a:r>
            <a:endParaRPr lang="ru-RU" dirty="0" smtClean="0"/>
          </a:p>
          <a:p>
            <a:pPr marL="342900" indent="-342900">
              <a:buAutoNum type="arabicPeriod"/>
            </a:pPr>
            <a:endParaRPr lang="ru-RU" dirty="0"/>
          </a:p>
        </p:txBody>
      </p:sp>
      <p:sp>
        <p:nvSpPr>
          <p:cNvPr id="61" name="Правая фигурная скобка 60"/>
          <p:cNvSpPr/>
          <p:nvPr/>
        </p:nvSpPr>
        <p:spPr>
          <a:xfrm rot="5400000">
            <a:off x="2359051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453339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398648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390911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390818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3908188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389846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80" name="Группа 79"/>
          <p:cNvGrpSpPr/>
          <p:nvPr/>
        </p:nvGrpSpPr>
        <p:grpSpPr>
          <a:xfrm>
            <a:off x="780691" y="4555078"/>
            <a:ext cx="1108590" cy="369333"/>
            <a:chOff x="1892223" y="4564955"/>
            <a:chExt cx="1108590" cy="369333"/>
          </a:xfrm>
        </p:grpSpPr>
        <p:sp>
          <p:nvSpPr>
            <p:cNvPr id="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5" name="Правая фигурная скобка 84"/>
          <p:cNvSpPr/>
          <p:nvPr/>
        </p:nvSpPr>
        <p:spPr>
          <a:xfrm rot="5400000">
            <a:off x="1243935" y="4525313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TextBox 85"/>
          <p:cNvSpPr txBox="1"/>
          <p:nvPr/>
        </p:nvSpPr>
        <p:spPr>
          <a:xfrm>
            <a:off x="915414" y="51960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87" name="TextBox 86"/>
          <p:cNvSpPr txBox="1"/>
          <p:nvPr/>
        </p:nvSpPr>
        <p:spPr>
          <a:xfrm>
            <a:off x="910690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88" name="Группа 87"/>
          <p:cNvGrpSpPr/>
          <p:nvPr/>
        </p:nvGrpSpPr>
        <p:grpSpPr>
          <a:xfrm>
            <a:off x="10803338" y="4556864"/>
            <a:ext cx="1108590" cy="369333"/>
            <a:chOff x="1892223" y="4564955"/>
            <a:chExt cx="1108590" cy="369333"/>
          </a:xfrm>
        </p:grpSpPr>
        <p:sp>
          <p:nvSpPr>
            <p:cNvPr id="8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5928431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17" name="TextBox 116"/>
          <p:cNvSpPr txBox="1"/>
          <p:nvPr/>
        </p:nvSpPr>
        <p:spPr>
          <a:xfrm>
            <a:off x="1092728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23" name="Правая фигурная скобка 122"/>
          <p:cNvSpPr/>
          <p:nvPr/>
        </p:nvSpPr>
        <p:spPr>
          <a:xfrm rot="5400000">
            <a:off x="625864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72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888187" y="5209434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06764" y="5208972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5208972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5207539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5207539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5208972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8559935" y="5207538"/>
            <a:ext cx="1108590" cy="369333"/>
            <a:chOff x="1892223" y="4564955"/>
            <a:chExt cx="1108590" cy="369333"/>
          </a:xfrm>
        </p:grpSpPr>
        <p:sp>
          <p:nvSpPr>
            <p:cNvPr id="12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5206105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1" name="Правая фигурная скобка 60"/>
          <p:cNvSpPr/>
          <p:nvPr/>
        </p:nvSpPr>
        <p:spPr>
          <a:xfrm rot="5400000">
            <a:off x="2359051" y="517356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518406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517356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4630302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4637160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4559787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455886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4558862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454913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455599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37773" y="3141445"/>
            <a:ext cx="1750133" cy="852827"/>
          </a:xfrm>
          <a:prstGeom prst="rect">
            <a:avLst/>
          </a:prstGeom>
          <a:pattFill prst="pct5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502834" y="3157146"/>
            <a:ext cx="0" cy="824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/>
          <p:nvPr/>
        </p:nvCxnSpPr>
        <p:spPr>
          <a:xfrm>
            <a:off x="4085572" y="3157146"/>
            <a:ext cx="0" cy="824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Прямоугольник 83"/>
          <p:cNvSpPr/>
          <p:nvPr/>
        </p:nvSpPr>
        <p:spPr>
          <a:xfrm>
            <a:off x="4687906" y="3140011"/>
            <a:ext cx="1750133" cy="85282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5" name="Прямая соединительная линия 84"/>
          <p:cNvCxnSpPr/>
          <p:nvPr/>
        </p:nvCxnSpPr>
        <p:spPr>
          <a:xfrm>
            <a:off x="5252967" y="3155712"/>
            <a:ext cx="0" cy="824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/>
          <p:cNvCxnSpPr/>
          <p:nvPr/>
        </p:nvCxnSpPr>
        <p:spPr>
          <a:xfrm>
            <a:off x="5835705" y="3155712"/>
            <a:ext cx="0" cy="824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Прямоугольник 86"/>
          <p:cNvSpPr/>
          <p:nvPr/>
        </p:nvSpPr>
        <p:spPr>
          <a:xfrm>
            <a:off x="6433737" y="3142833"/>
            <a:ext cx="1750133" cy="85282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8" name="Прямая соединительная линия 87"/>
          <p:cNvCxnSpPr/>
          <p:nvPr/>
        </p:nvCxnSpPr>
        <p:spPr>
          <a:xfrm>
            <a:off x="6998798" y="3158534"/>
            <a:ext cx="0" cy="824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/>
          <p:cNvCxnSpPr/>
          <p:nvPr/>
        </p:nvCxnSpPr>
        <p:spPr>
          <a:xfrm>
            <a:off x="7581536" y="3158534"/>
            <a:ext cx="0" cy="824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Прямоугольник 89"/>
          <p:cNvSpPr/>
          <p:nvPr/>
        </p:nvSpPr>
        <p:spPr>
          <a:xfrm>
            <a:off x="8183199" y="3140011"/>
            <a:ext cx="1750133" cy="852827"/>
          </a:xfrm>
          <a:prstGeom prst="rect">
            <a:avLst/>
          </a:prstGeom>
          <a:pattFill prst="pct5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1" name="Прямая соединительная линия 90"/>
          <p:cNvCxnSpPr/>
          <p:nvPr/>
        </p:nvCxnSpPr>
        <p:spPr>
          <a:xfrm>
            <a:off x="8748260" y="3155712"/>
            <a:ext cx="0" cy="824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/>
          <p:cNvCxnSpPr/>
          <p:nvPr/>
        </p:nvCxnSpPr>
        <p:spPr>
          <a:xfrm>
            <a:off x="9330998" y="3155712"/>
            <a:ext cx="0" cy="824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/>
          <p:cNvCxnSpPr/>
          <p:nvPr/>
        </p:nvCxnSpPr>
        <p:spPr>
          <a:xfrm flipH="1">
            <a:off x="1574246" y="3142833"/>
            <a:ext cx="13635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/>
          <p:nvPr/>
        </p:nvCxnSpPr>
        <p:spPr>
          <a:xfrm flipH="1">
            <a:off x="1574246" y="3989259"/>
            <a:ext cx="13635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/>
          <p:cNvCxnSpPr/>
          <p:nvPr/>
        </p:nvCxnSpPr>
        <p:spPr>
          <a:xfrm flipH="1">
            <a:off x="9943203" y="3142833"/>
            <a:ext cx="13635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единительная линия 139"/>
          <p:cNvCxnSpPr/>
          <p:nvPr/>
        </p:nvCxnSpPr>
        <p:spPr>
          <a:xfrm flipH="1">
            <a:off x="9939431" y="3989259"/>
            <a:ext cx="13635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единительная линия 140"/>
          <p:cNvCxnSpPr/>
          <p:nvPr/>
        </p:nvCxnSpPr>
        <p:spPr>
          <a:xfrm flipH="1" flipV="1">
            <a:off x="2938147" y="4017761"/>
            <a:ext cx="1198573" cy="1188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41"/>
          <p:cNvCxnSpPr/>
          <p:nvPr/>
        </p:nvCxnSpPr>
        <p:spPr>
          <a:xfrm flipH="1">
            <a:off x="8559935" y="4017761"/>
            <a:ext cx="1337164" cy="118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Прямая соединительная линия 142"/>
          <p:cNvCxnSpPr/>
          <p:nvPr/>
        </p:nvCxnSpPr>
        <p:spPr>
          <a:xfrm flipH="1" flipV="1">
            <a:off x="2333551" y="2461317"/>
            <a:ext cx="593037" cy="681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Прямоугольник 143"/>
          <p:cNvSpPr/>
          <p:nvPr/>
        </p:nvSpPr>
        <p:spPr>
          <a:xfrm>
            <a:off x="2330618" y="1611691"/>
            <a:ext cx="6767574" cy="852827"/>
          </a:xfrm>
          <a:prstGeom prst="rect">
            <a:avLst/>
          </a:prstGeom>
          <a:pattFill prst="pct5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5" name="Прямая соединительная линия 144"/>
          <p:cNvCxnSpPr/>
          <p:nvPr/>
        </p:nvCxnSpPr>
        <p:spPr>
          <a:xfrm>
            <a:off x="4492521" y="1382648"/>
            <a:ext cx="0" cy="1218884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Прямая соединительная линия 146"/>
          <p:cNvCxnSpPr/>
          <p:nvPr/>
        </p:nvCxnSpPr>
        <p:spPr>
          <a:xfrm>
            <a:off x="6737048" y="1382648"/>
            <a:ext cx="0" cy="1218884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27909" y="1828800"/>
            <a:ext cx="13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 size</a:t>
            </a:r>
            <a:endParaRPr lang="ru-RU" dirty="0"/>
          </a:p>
        </p:txBody>
      </p:sp>
      <p:sp>
        <p:nvSpPr>
          <p:cNvPr id="148" name="TextBox 147"/>
          <p:cNvSpPr txBox="1"/>
          <p:nvPr/>
        </p:nvSpPr>
        <p:spPr>
          <a:xfrm>
            <a:off x="4927016" y="1725035"/>
            <a:ext cx="135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relocation offset</a:t>
            </a:r>
            <a:endParaRPr lang="ru-RU" dirty="0"/>
          </a:p>
        </p:txBody>
      </p:sp>
      <p:cxnSp>
        <p:nvCxnSpPr>
          <p:cNvPr id="149" name="Прямая соединительная линия 148"/>
          <p:cNvCxnSpPr/>
          <p:nvPr/>
        </p:nvCxnSpPr>
        <p:spPr>
          <a:xfrm>
            <a:off x="6985170" y="1611691"/>
            <a:ext cx="0" cy="849626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/>
          <p:cNvCxnSpPr/>
          <p:nvPr/>
        </p:nvCxnSpPr>
        <p:spPr>
          <a:xfrm>
            <a:off x="7240367" y="1605389"/>
            <a:ext cx="0" cy="849626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единительная линия 150"/>
          <p:cNvCxnSpPr/>
          <p:nvPr/>
        </p:nvCxnSpPr>
        <p:spPr>
          <a:xfrm>
            <a:off x="8117416" y="1605389"/>
            <a:ext cx="0" cy="849626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7240368" y="1712156"/>
            <a:ext cx="83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  <a:r>
              <a:rPr lang="en-US" dirty="0" smtClean="0"/>
              <a:t>eft</a:t>
            </a:r>
          </a:p>
          <a:p>
            <a:pPr algn="ctr"/>
            <a:r>
              <a:rPr lang="en-US" dirty="0" smtClean="0"/>
              <a:t>offset</a:t>
            </a:r>
            <a:endParaRPr lang="ru-RU" dirty="0"/>
          </a:p>
        </p:txBody>
      </p:sp>
      <p:sp>
        <p:nvSpPr>
          <p:cNvPr id="153" name="TextBox 152"/>
          <p:cNvSpPr txBox="1"/>
          <p:nvPr/>
        </p:nvSpPr>
        <p:spPr>
          <a:xfrm>
            <a:off x="8177518" y="1725034"/>
            <a:ext cx="83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</a:t>
            </a:r>
          </a:p>
          <a:p>
            <a:pPr algn="ctr"/>
            <a:r>
              <a:rPr lang="en-US" dirty="0" smtClean="0"/>
              <a:t>offset</a:t>
            </a:r>
            <a:endParaRPr lang="ru-RU" dirty="0"/>
          </a:p>
        </p:txBody>
      </p:sp>
      <p:sp>
        <p:nvSpPr>
          <p:cNvPr id="154" name="TextBox 153"/>
          <p:cNvSpPr txBox="1"/>
          <p:nvPr/>
        </p:nvSpPr>
        <p:spPr>
          <a:xfrm>
            <a:off x="6014531" y="934430"/>
            <a:ext cx="83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 bit</a:t>
            </a:r>
            <a:endParaRPr lang="ru-RU" dirty="0"/>
          </a:p>
        </p:txBody>
      </p:sp>
      <p:sp>
        <p:nvSpPr>
          <p:cNvPr id="155" name="TextBox 154"/>
          <p:cNvSpPr txBox="1"/>
          <p:nvPr/>
        </p:nvSpPr>
        <p:spPr>
          <a:xfrm>
            <a:off x="7264466" y="919210"/>
            <a:ext cx="169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realigned bit</a:t>
            </a:r>
            <a:endParaRPr lang="ru-RU" dirty="0"/>
          </a:p>
        </p:txBody>
      </p:sp>
      <p:sp>
        <p:nvSpPr>
          <p:cNvPr id="33" name="Дуга 32"/>
          <p:cNvSpPr/>
          <p:nvPr/>
        </p:nvSpPr>
        <p:spPr>
          <a:xfrm>
            <a:off x="6634016" y="1237026"/>
            <a:ext cx="248122" cy="31684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Дуга 155"/>
          <p:cNvSpPr/>
          <p:nvPr/>
        </p:nvSpPr>
        <p:spPr>
          <a:xfrm flipH="1">
            <a:off x="7147495" y="1247757"/>
            <a:ext cx="272934" cy="31684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7" name="Прямая соединительная линия 156"/>
          <p:cNvCxnSpPr/>
          <p:nvPr/>
        </p:nvCxnSpPr>
        <p:spPr>
          <a:xfrm flipV="1">
            <a:off x="4674976" y="2455015"/>
            <a:ext cx="4423216" cy="70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Группа 157"/>
          <p:cNvGrpSpPr/>
          <p:nvPr/>
        </p:nvGrpSpPr>
        <p:grpSpPr>
          <a:xfrm>
            <a:off x="783287" y="5204043"/>
            <a:ext cx="1108590" cy="369333"/>
            <a:chOff x="1892223" y="4564955"/>
            <a:chExt cx="1108590" cy="369333"/>
          </a:xfrm>
        </p:grpSpPr>
        <p:sp>
          <p:nvSpPr>
            <p:cNvPr id="1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6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66" name="Правая фигурная скобка 165"/>
          <p:cNvSpPr/>
          <p:nvPr/>
        </p:nvSpPr>
        <p:spPr>
          <a:xfrm rot="5400000">
            <a:off x="1243935" y="51759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7" name="TextBox 166"/>
          <p:cNvSpPr txBox="1"/>
          <p:nvPr/>
        </p:nvSpPr>
        <p:spPr>
          <a:xfrm>
            <a:off x="915414" y="584673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8" name="TextBox 167"/>
          <p:cNvSpPr txBox="1"/>
          <p:nvPr/>
        </p:nvSpPr>
        <p:spPr>
          <a:xfrm>
            <a:off x="910690" y="455599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169" name="Группа 168"/>
          <p:cNvGrpSpPr/>
          <p:nvPr/>
        </p:nvGrpSpPr>
        <p:grpSpPr>
          <a:xfrm>
            <a:off x="10803338" y="5198312"/>
            <a:ext cx="1108590" cy="369333"/>
            <a:chOff x="1892223" y="4564955"/>
            <a:chExt cx="1108590" cy="369333"/>
          </a:xfrm>
        </p:grpSpPr>
        <p:sp>
          <p:nvSpPr>
            <p:cNvPr id="17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7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5928431" y="586379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75" name="TextBox 174"/>
          <p:cNvSpPr txBox="1"/>
          <p:nvPr/>
        </p:nvSpPr>
        <p:spPr>
          <a:xfrm>
            <a:off x="10927286" y="586379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76" name="Правая фигурная скобка 175"/>
          <p:cNvSpPr/>
          <p:nvPr/>
        </p:nvSpPr>
        <p:spPr>
          <a:xfrm rot="5400000">
            <a:off x="6258644" y="462107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55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908659" y="520261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27236" y="5208972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5208972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5207539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5207539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5208972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5206105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1" name="Правая фигурная скобка 60"/>
          <p:cNvSpPr/>
          <p:nvPr/>
        </p:nvSpPr>
        <p:spPr>
          <a:xfrm rot="5400000">
            <a:off x="2359051" y="517356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518406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517356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4630302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4637160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4559787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455886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4558862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454913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455599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stCxn id="103" idx="1"/>
            <a:endCxn id="105" idx="1"/>
          </p:cNvCxnSpPr>
          <p:nvPr/>
        </p:nvCxnSpPr>
        <p:spPr>
          <a:xfrm flipV="1">
            <a:off x="4967642" y="5392205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Группа 166"/>
          <p:cNvGrpSpPr/>
          <p:nvPr/>
        </p:nvGrpSpPr>
        <p:grpSpPr>
          <a:xfrm>
            <a:off x="8554771" y="5206104"/>
            <a:ext cx="1108590" cy="369333"/>
            <a:chOff x="1892223" y="4564955"/>
            <a:chExt cx="1108590" cy="369333"/>
          </a:xfrm>
        </p:grpSpPr>
        <p:sp>
          <p:nvSpPr>
            <p:cNvPr id="16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2" name="Прямая соединительная линия 171"/>
          <p:cNvCxnSpPr/>
          <p:nvPr/>
        </p:nvCxnSpPr>
        <p:spPr>
          <a:xfrm flipV="1">
            <a:off x="9399343" y="5392533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Группа 172"/>
          <p:cNvGrpSpPr/>
          <p:nvPr/>
        </p:nvGrpSpPr>
        <p:grpSpPr>
          <a:xfrm>
            <a:off x="804767" y="5203071"/>
            <a:ext cx="1108590" cy="369333"/>
            <a:chOff x="1892223" y="4564955"/>
            <a:chExt cx="1108590" cy="369333"/>
          </a:xfrm>
        </p:grpSpPr>
        <p:sp>
          <p:nvSpPr>
            <p:cNvPr id="17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7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78" name="Группа 177"/>
          <p:cNvGrpSpPr/>
          <p:nvPr/>
        </p:nvGrpSpPr>
        <p:grpSpPr>
          <a:xfrm>
            <a:off x="10803338" y="5198312"/>
            <a:ext cx="1108590" cy="369333"/>
            <a:chOff x="1892223" y="4564955"/>
            <a:chExt cx="1108590" cy="369333"/>
          </a:xfrm>
        </p:grpSpPr>
        <p:sp>
          <p:nvSpPr>
            <p:cNvPr id="17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8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5928431" y="586379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84" name="TextBox 183"/>
          <p:cNvSpPr txBox="1"/>
          <p:nvPr/>
        </p:nvSpPr>
        <p:spPr>
          <a:xfrm>
            <a:off x="10927286" y="586379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85" name="Правая фигурная скобка 184"/>
          <p:cNvSpPr/>
          <p:nvPr/>
        </p:nvSpPr>
        <p:spPr>
          <a:xfrm rot="5400000">
            <a:off x="6258644" y="462107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6" name="Правая фигурная скобка 185"/>
          <p:cNvSpPr/>
          <p:nvPr/>
        </p:nvSpPr>
        <p:spPr>
          <a:xfrm rot="5400000">
            <a:off x="1243935" y="51759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7" name="TextBox 186"/>
          <p:cNvSpPr txBox="1"/>
          <p:nvPr/>
        </p:nvSpPr>
        <p:spPr>
          <a:xfrm>
            <a:off x="915414" y="584673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88" name="TextBox 187"/>
          <p:cNvSpPr txBox="1"/>
          <p:nvPr/>
        </p:nvSpPr>
        <p:spPr>
          <a:xfrm>
            <a:off x="910690" y="455599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7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908659" y="520261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27236" y="5195324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5195324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64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-96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5193891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5193891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5195324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5206105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1" name="Правая фигурная скобка 60"/>
          <p:cNvSpPr/>
          <p:nvPr/>
        </p:nvSpPr>
        <p:spPr>
          <a:xfrm rot="5400000">
            <a:off x="2359051" y="517356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518406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517356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4630302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4637160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4559787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455886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4558862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454913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455599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stCxn id="103" idx="1"/>
            <a:endCxn id="105" idx="1"/>
          </p:cNvCxnSpPr>
          <p:nvPr/>
        </p:nvCxnSpPr>
        <p:spPr>
          <a:xfrm flipV="1">
            <a:off x="4967642" y="5378557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Группа 166"/>
          <p:cNvGrpSpPr/>
          <p:nvPr/>
        </p:nvGrpSpPr>
        <p:grpSpPr>
          <a:xfrm>
            <a:off x="8554771" y="5206104"/>
            <a:ext cx="1108590" cy="369333"/>
            <a:chOff x="1892223" y="4564955"/>
            <a:chExt cx="1108590" cy="369333"/>
          </a:xfrm>
        </p:grpSpPr>
        <p:sp>
          <p:nvSpPr>
            <p:cNvPr id="16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64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-160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sz="1200" dirty="0">
                  <a:solidFill>
                    <a:schemeClr val="tx1"/>
                  </a:solidFill>
                </a:rPr>
                <a:t>0</a:t>
              </a:r>
              <a:r>
                <a:rPr lang="en-US" sz="1200" dirty="0" smtClean="0">
                  <a:solidFill>
                    <a:schemeClr val="tx1"/>
                  </a:solidFill>
                </a:rPr>
                <a:t>   </a:t>
              </a:r>
              <a:r>
                <a:rPr lang="ru-RU" sz="1200" dirty="0" smtClean="0">
                  <a:solidFill>
                    <a:schemeClr val="tx1"/>
                  </a:solidFill>
                </a:rPr>
                <a:t>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2" name="Прямая соединительная линия 171"/>
          <p:cNvCxnSpPr/>
          <p:nvPr/>
        </p:nvCxnSpPr>
        <p:spPr>
          <a:xfrm flipV="1">
            <a:off x="9399343" y="5392533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Группа 80"/>
          <p:cNvGrpSpPr/>
          <p:nvPr/>
        </p:nvGrpSpPr>
        <p:grpSpPr>
          <a:xfrm>
            <a:off x="804781" y="5202610"/>
            <a:ext cx="1108590" cy="369333"/>
            <a:chOff x="1892223" y="4564955"/>
            <a:chExt cx="1108590" cy="369333"/>
          </a:xfrm>
        </p:grpSpPr>
        <p:sp>
          <p:nvSpPr>
            <p:cNvPr id="8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32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-32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</a:t>
              </a:r>
              <a:r>
                <a:rPr lang="en-US" sz="1200" dirty="0" smtClean="0">
                  <a:solidFill>
                    <a:schemeClr val="tx1"/>
                  </a:solidFill>
                </a:rPr>
                <a:t>   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6" name="Прямая соединительная линия 85"/>
          <p:cNvCxnSpPr/>
          <p:nvPr/>
        </p:nvCxnSpPr>
        <p:spPr>
          <a:xfrm flipV="1">
            <a:off x="1646731" y="5389036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Группа 86"/>
          <p:cNvGrpSpPr/>
          <p:nvPr/>
        </p:nvGrpSpPr>
        <p:grpSpPr>
          <a:xfrm>
            <a:off x="10803338" y="5198312"/>
            <a:ext cx="1108590" cy="369333"/>
            <a:chOff x="1892223" y="4564955"/>
            <a:chExt cx="1108590" cy="369333"/>
          </a:xfrm>
        </p:grpSpPr>
        <p:sp>
          <p:nvSpPr>
            <p:cNvPr id="8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5928431" y="586379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99" name="TextBox 98"/>
          <p:cNvSpPr txBox="1"/>
          <p:nvPr/>
        </p:nvSpPr>
        <p:spPr>
          <a:xfrm>
            <a:off x="10927286" y="586379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17" name="Правая фигурная скобка 116"/>
          <p:cNvSpPr/>
          <p:nvPr/>
        </p:nvSpPr>
        <p:spPr>
          <a:xfrm rot="5400000">
            <a:off x="6258644" y="462107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Правая фигурная скобка 121"/>
          <p:cNvSpPr/>
          <p:nvPr/>
        </p:nvSpPr>
        <p:spPr>
          <a:xfrm rot="5400000">
            <a:off x="1243935" y="51759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TextBox 122"/>
          <p:cNvSpPr txBox="1"/>
          <p:nvPr/>
        </p:nvSpPr>
        <p:spPr>
          <a:xfrm>
            <a:off x="915414" y="584673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24" name="TextBox 123"/>
          <p:cNvSpPr txBox="1"/>
          <p:nvPr/>
        </p:nvSpPr>
        <p:spPr>
          <a:xfrm>
            <a:off x="910690" y="455599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125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4689975" y="3170906"/>
            <a:ext cx="878923" cy="1169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-96   128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26" name="Прямая соединительная линия 125"/>
          <p:cNvCxnSpPr>
            <a:endCxn id="125" idx="3"/>
          </p:cNvCxnSpPr>
          <p:nvPr/>
        </p:nvCxnSpPr>
        <p:spPr>
          <a:xfrm flipV="1">
            <a:off x="4687348" y="3755447"/>
            <a:ext cx="8815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единительная линия 126"/>
          <p:cNvCxnSpPr/>
          <p:nvPr/>
        </p:nvCxnSpPr>
        <p:spPr>
          <a:xfrm>
            <a:off x="4679184" y="4339988"/>
            <a:ext cx="277330" cy="837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единительная линия 139"/>
          <p:cNvCxnSpPr/>
          <p:nvPr/>
        </p:nvCxnSpPr>
        <p:spPr>
          <a:xfrm flipH="1">
            <a:off x="5233476" y="4339987"/>
            <a:ext cx="328598" cy="837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3082808" y="5187392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4078114" y="3202752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5187596" y="3202752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64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-96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6276604" y="3201319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7374410" y="3201319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5195324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5206105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cxnSp>
        <p:nvCxnSpPr>
          <p:cNvPr id="10" name="Прямая соединительная линия 9"/>
          <p:cNvCxnSpPr>
            <a:stCxn id="103" idx="1"/>
            <a:endCxn id="105" idx="1"/>
          </p:cNvCxnSpPr>
          <p:nvPr/>
        </p:nvCxnSpPr>
        <p:spPr>
          <a:xfrm flipV="1">
            <a:off x="6018520" y="3385985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Группа 166"/>
          <p:cNvGrpSpPr/>
          <p:nvPr/>
        </p:nvGrpSpPr>
        <p:grpSpPr>
          <a:xfrm>
            <a:off x="8554771" y="5206104"/>
            <a:ext cx="1108590" cy="369333"/>
            <a:chOff x="1892223" y="4564955"/>
            <a:chExt cx="1108590" cy="369333"/>
          </a:xfrm>
        </p:grpSpPr>
        <p:sp>
          <p:nvSpPr>
            <p:cNvPr id="16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64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-160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sz="1200" dirty="0">
                  <a:solidFill>
                    <a:schemeClr val="tx1"/>
                  </a:solidFill>
                </a:rPr>
                <a:t>0</a:t>
              </a:r>
              <a:r>
                <a:rPr lang="en-US" sz="1200" dirty="0" smtClean="0">
                  <a:solidFill>
                    <a:schemeClr val="tx1"/>
                  </a:solidFill>
                </a:rPr>
                <a:t>   </a:t>
              </a:r>
              <a:r>
                <a:rPr lang="ru-RU" sz="1200" dirty="0" smtClean="0">
                  <a:solidFill>
                    <a:schemeClr val="tx1"/>
                  </a:solidFill>
                </a:rPr>
                <a:t>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2" name="Прямая соединительная линия 171"/>
          <p:cNvCxnSpPr/>
          <p:nvPr/>
        </p:nvCxnSpPr>
        <p:spPr>
          <a:xfrm flipV="1">
            <a:off x="9399343" y="5392533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Группа 80"/>
          <p:cNvGrpSpPr/>
          <p:nvPr/>
        </p:nvGrpSpPr>
        <p:grpSpPr>
          <a:xfrm>
            <a:off x="1978930" y="5187392"/>
            <a:ext cx="1108590" cy="369333"/>
            <a:chOff x="1892223" y="4564955"/>
            <a:chExt cx="1108590" cy="369333"/>
          </a:xfrm>
        </p:grpSpPr>
        <p:sp>
          <p:nvSpPr>
            <p:cNvPr id="8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32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-32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</a:t>
              </a:r>
              <a:r>
                <a:rPr lang="en-US" sz="1200" dirty="0" smtClean="0">
                  <a:solidFill>
                    <a:schemeClr val="tx1"/>
                  </a:solidFill>
                </a:rPr>
                <a:t>   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6" name="Прямая соединительная линия 85"/>
          <p:cNvCxnSpPr/>
          <p:nvPr/>
        </p:nvCxnSpPr>
        <p:spPr>
          <a:xfrm flipV="1">
            <a:off x="2820880" y="5373818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Группа 86"/>
          <p:cNvGrpSpPr/>
          <p:nvPr/>
        </p:nvGrpSpPr>
        <p:grpSpPr>
          <a:xfrm>
            <a:off x="10803338" y="5198312"/>
            <a:ext cx="1108590" cy="369333"/>
            <a:chOff x="1892223" y="4564955"/>
            <a:chExt cx="1108590" cy="369333"/>
          </a:xfrm>
        </p:grpSpPr>
        <p:sp>
          <p:nvSpPr>
            <p:cNvPr id="8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5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5740853" y="1776224"/>
            <a:ext cx="878923" cy="5711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-96 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27" name="Прямая соединительная линия 126"/>
          <p:cNvCxnSpPr/>
          <p:nvPr/>
        </p:nvCxnSpPr>
        <p:spPr>
          <a:xfrm>
            <a:off x="5730062" y="2347416"/>
            <a:ext cx="277330" cy="837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единительная линия 139"/>
          <p:cNvCxnSpPr/>
          <p:nvPr/>
        </p:nvCxnSpPr>
        <p:spPr>
          <a:xfrm flipH="1">
            <a:off x="6284354" y="2347415"/>
            <a:ext cx="328598" cy="837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5740853" y="1211948"/>
            <a:ext cx="878923" cy="5711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128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Соединительная линия уступом 8"/>
          <p:cNvCxnSpPr>
            <a:stCxn id="125" idx="1"/>
            <a:endCxn id="11" idx="0"/>
          </p:cNvCxnSpPr>
          <p:nvPr/>
        </p:nvCxnSpPr>
        <p:spPr>
          <a:xfrm rot="10800000" flipV="1">
            <a:off x="3230799" y="2061820"/>
            <a:ext cx="2510054" cy="31270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/>
          <p:cNvCxnSpPr>
            <a:stCxn id="134" idx="3"/>
            <a:endCxn id="130" idx="0"/>
          </p:cNvCxnSpPr>
          <p:nvPr/>
        </p:nvCxnSpPr>
        <p:spPr>
          <a:xfrm>
            <a:off x="6619776" y="1497544"/>
            <a:ext cx="3197114" cy="37099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4509049" y="4788330"/>
            <a:ext cx="3508149" cy="1692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/>
              <a:t>Двоичное дерево поиска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7431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BST </a:t>
            </a:r>
            <a:r>
              <a:rPr lang="ru-RU" dirty="0" smtClean="0"/>
              <a:t>строится для того чтобы на фазе замены адресов объектов в полях других объектов и стеке легко и быстро находить соответствующий объект и его новый адрес.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 большой куче строить сбалансированное дерево дорого: при добавлении элементов необходимо </a:t>
            </a:r>
            <a:r>
              <a:rPr lang="ru-RU" dirty="0" err="1" smtClean="0"/>
              <a:t>перебалансировать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endParaRPr lang="ru-RU" dirty="0" smtClean="0"/>
          </a:p>
        </p:txBody>
      </p:sp>
      <p:pic>
        <p:nvPicPr>
          <p:cNvPr id="103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215614" y="2367563"/>
            <a:ext cx="7530568" cy="424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51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Brick Table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524021"/>
              </p:ext>
            </p:extLst>
          </p:nvPr>
        </p:nvGraphicFramePr>
        <p:xfrm>
          <a:off x="2203450" y="1967441"/>
          <a:ext cx="8128000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Прямоугольник 14"/>
          <p:cNvSpPr/>
          <p:nvPr/>
        </p:nvSpPr>
        <p:spPr>
          <a:xfrm>
            <a:off x="2022477" y="4067151"/>
            <a:ext cx="180973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2203450" y="4462728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80" name="TextBox 79"/>
          <p:cNvSpPr txBox="1"/>
          <p:nvPr/>
        </p:nvSpPr>
        <p:spPr>
          <a:xfrm>
            <a:off x="3509433" y="444889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90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1136610" y="4067151"/>
            <a:ext cx="63224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1768855" y="4067151"/>
            <a:ext cx="16167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2203451" y="4067151"/>
            <a:ext cx="4571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3" name="Прямоугольник 92"/>
          <p:cNvSpPr/>
          <p:nvPr/>
        </p:nvSpPr>
        <p:spPr>
          <a:xfrm>
            <a:off x="2343151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2875917" y="4067151"/>
            <a:ext cx="153411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5" name="Прямоугольник 94"/>
          <p:cNvSpPr/>
          <p:nvPr/>
        </p:nvSpPr>
        <p:spPr>
          <a:xfrm>
            <a:off x="3124620" y="4067151"/>
            <a:ext cx="190080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Прямоугольник 96"/>
          <p:cNvSpPr/>
          <p:nvPr/>
        </p:nvSpPr>
        <p:spPr>
          <a:xfrm>
            <a:off x="5791200" y="4067151"/>
            <a:ext cx="215435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Прямоугольник 98"/>
          <p:cNvSpPr/>
          <p:nvPr/>
        </p:nvSpPr>
        <p:spPr>
          <a:xfrm>
            <a:off x="4952832" y="4067151"/>
            <a:ext cx="216068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/>
          <p:cNvSpPr/>
          <p:nvPr/>
        </p:nvSpPr>
        <p:spPr>
          <a:xfrm>
            <a:off x="4171950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/>
          <p:cNvSpPr/>
          <p:nvPr/>
        </p:nvSpPr>
        <p:spPr>
          <a:xfrm>
            <a:off x="3562983" y="4067151"/>
            <a:ext cx="75312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4705183" y="4067151"/>
            <a:ext cx="15717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3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638295" y="4067151"/>
            <a:ext cx="44775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4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5168900" y="4067151"/>
            <a:ext cx="531245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314701" y="4067151"/>
            <a:ext cx="1595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6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6006636" y="4067151"/>
            <a:ext cx="1569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7" name="Прямоугольник 106"/>
          <p:cNvSpPr/>
          <p:nvPr/>
        </p:nvSpPr>
        <p:spPr>
          <a:xfrm>
            <a:off x="6255339" y="4067151"/>
            <a:ext cx="190080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/>
          <p:cNvSpPr/>
          <p:nvPr/>
        </p:nvSpPr>
        <p:spPr>
          <a:xfrm>
            <a:off x="8921919" y="4067151"/>
            <a:ext cx="215435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Прямоугольник 108"/>
          <p:cNvSpPr/>
          <p:nvPr/>
        </p:nvSpPr>
        <p:spPr>
          <a:xfrm>
            <a:off x="8083551" y="4067151"/>
            <a:ext cx="216068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>
            <a:off x="7302669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6693702" y="4067151"/>
            <a:ext cx="75312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7835901" y="4067151"/>
            <a:ext cx="15717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3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6769014" y="4067151"/>
            <a:ext cx="442511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4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8299619" y="4067151"/>
            <a:ext cx="53331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5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6445420" y="4067151"/>
            <a:ext cx="16161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6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9137354" y="4067151"/>
            <a:ext cx="264337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1768854" y="2338281"/>
            <a:ext cx="1450806" cy="1728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4234578" y="2338281"/>
            <a:ext cx="4902776" cy="1728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/>
          <p:nvPr/>
        </p:nvCxnSpPr>
        <p:spPr>
          <a:xfrm>
            <a:off x="1768854" y="4067151"/>
            <a:ext cx="0" cy="76490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/>
          <p:nvPr/>
        </p:nvCxnSpPr>
        <p:spPr>
          <a:xfrm>
            <a:off x="9140908" y="4067151"/>
            <a:ext cx="0" cy="76490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337140" y="4818225"/>
            <a:ext cx="8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0x1000</a:t>
            </a:r>
            <a:endParaRPr lang="ru-RU" dirty="0"/>
          </a:p>
        </p:txBody>
      </p:sp>
      <p:sp>
        <p:nvSpPr>
          <p:cNvPr id="121" name="TextBox 120"/>
          <p:cNvSpPr txBox="1"/>
          <p:nvPr/>
        </p:nvSpPr>
        <p:spPr>
          <a:xfrm>
            <a:off x="8704199" y="4818225"/>
            <a:ext cx="8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0x2000</a:t>
            </a:r>
            <a:endParaRPr lang="ru-RU" dirty="0"/>
          </a:p>
        </p:txBody>
      </p:sp>
      <p:sp>
        <p:nvSpPr>
          <p:cNvPr id="122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1930524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3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225087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4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033627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5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47472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6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408118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7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4863103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8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570369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9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6167711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0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6607495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3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7212605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4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799663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5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883648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1156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Brick Table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524021"/>
              </p:ext>
            </p:extLst>
          </p:nvPr>
        </p:nvGraphicFramePr>
        <p:xfrm>
          <a:off x="2203450" y="1967441"/>
          <a:ext cx="8128000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Прямоугольник 14"/>
          <p:cNvSpPr/>
          <p:nvPr/>
        </p:nvSpPr>
        <p:spPr>
          <a:xfrm>
            <a:off x="2022477" y="4067151"/>
            <a:ext cx="180973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2203450" y="4462728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80" name="TextBox 79"/>
          <p:cNvSpPr txBox="1"/>
          <p:nvPr/>
        </p:nvSpPr>
        <p:spPr>
          <a:xfrm>
            <a:off x="3509433" y="444889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90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1136610" y="4067151"/>
            <a:ext cx="63224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1768855" y="4067151"/>
            <a:ext cx="16167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2203451" y="4067151"/>
            <a:ext cx="4571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3" name="Прямоугольник 92"/>
          <p:cNvSpPr/>
          <p:nvPr/>
        </p:nvSpPr>
        <p:spPr>
          <a:xfrm>
            <a:off x="2343151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2875917" y="4067151"/>
            <a:ext cx="153411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5" name="Прямоугольник 94"/>
          <p:cNvSpPr/>
          <p:nvPr/>
        </p:nvSpPr>
        <p:spPr>
          <a:xfrm>
            <a:off x="3124620" y="4067151"/>
            <a:ext cx="190080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Прямоугольник 96"/>
          <p:cNvSpPr/>
          <p:nvPr/>
        </p:nvSpPr>
        <p:spPr>
          <a:xfrm>
            <a:off x="5791200" y="4067151"/>
            <a:ext cx="215435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Прямоугольник 98"/>
          <p:cNvSpPr/>
          <p:nvPr/>
        </p:nvSpPr>
        <p:spPr>
          <a:xfrm>
            <a:off x="4952832" y="4067151"/>
            <a:ext cx="216068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/>
          <p:cNvSpPr/>
          <p:nvPr/>
        </p:nvSpPr>
        <p:spPr>
          <a:xfrm>
            <a:off x="4171950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/>
          <p:cNvSpPr/>
          <p:nvPr/>
        </p:nvSpPr>
        <p:spPr>
          <a:xfrm>
            <a:off x="3562983" y="4067151"/>
            <a:ext cx="75312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4705183" y="4067151"/>
            <a:ext cx="15717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3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638295" y="4067151"/>
            <a:ext cx="44775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4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5168900" y="4067151"/>
            <a:ext cx="531245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314701" y="4067151"/>
            <a:ext cx="1595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6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6006636" y="4067151"/>
            <a:ext cx="1569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7" name="Прямоугольник 106"/>
          <p:cNvSpPr/>
          <p:nvPr/>
        </p:nvSpPr>
        <p:spPr>
          <a:xfrm>
            <a:off x="6255339" y="4067151"/>
            <a:ext cx="190080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/>
          <p:cNvSpPr/>
          <p:nvPr/>
        </p:nvSpPr>
        <p:spPr>
          <a:xfrm>
            <a:off x="8921919" y="4067151"/>
            <a:ext cx="215435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Прямоугольник 108"/>
          <p:cNvSpPr/>
          <p:nvPr/>
        </p:nvSpPr>
        <p:spPr>
          <a:xfrm>
            <a:off x="8083551" y="4067151"/>
            <a:ext cx="216068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>
            <a:off x="7302669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6693702" y="4067151"/>
            <a:ext cx="75312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7835901" y="4067151"/>
            <a:ext cx="15717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3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6769014" y="4067151"/>
            <a:ext cx="442511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4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8299619" y="4067151"/>
            <a:ext cx="53331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5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6445420" y="4067151"/>
            <a:ext cx="16161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6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9137354" y="4067151"/>
            <a:ext cx="264337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1768854" y="2338281"/>
            <a:ext cx="1450806" cy="1728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4234578" y="2338281"/>
            <a:ext cx="4902776" cy="1728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/>
          <p:nvPr/>
        </p:nvCxnSpPr>
        <p:spPr>
          <a:xfrm>
            <a:off x="1768854" y="4067151"/>
            <a:ext cx="0" cy="76490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/>
          <p:nvPr/>
        </p:nvCxnSpPr>
        <p:spPr>
          <a:xfrm>
            <a:off x="9140908" y="4067151"/>
            <a:ext cx="0" cy="76490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337140" y="4818225"/>
            <a:ext cx="8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0x1000</a:t>
            </a:r>
            <a:endParaRPr lang="ru-RU" dirty="0"/>
          </a:p>
        </p:txBody>
      </p:sp>
      <p:sp>
        <p:nvSpPr>
          <p:cNvPr id="121" name="TextBox 120"/>
          <p:cNvSpPr txBox="1"/>
          <p:nvPr/>
        </p:nvSpPr>
        <p:spPr>
          <a:xfrm>
            <a:off x="8704199" y="4818225"/>
            <a:ext cx="8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0x2000</a:t>
            </a:r>
            <a:endParaRPr lang="ru-RU" dirty="0"/>
          </a:p>
        </p:txBody>
      </p:sp>
      <p:sp>
        <p:nvSpPr>
          <p:cNvPr id="122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1930524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3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225087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4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033627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5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47472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6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408118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7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4863103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8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570369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9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6167711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0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6607495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3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7212605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4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799663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5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883648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9" name="Соединительная линия уступом 8"/>
          <p:cNvCxnSpPr>
            <a:endCxn id="99" idx="0"/>
          </p:cNvCxnSpPr>
          <p:nvPr/>
        </p:nvCxnSpPr>
        <p:spPr>
          <a:xfrm rot="16200000" flipH="1">
            <a:off x="3526548" y="2532833"/>
            <a:ext cx="1728870" cy="1339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ная линия уступом 13"/>
          <p:cNvCxnSpPr>
            <a:stCxn id="127" idx="0"/>
            <a:endCxn id="95" idx="0"/>
          </p:cNvCxnSpPr>
          <p:nvPr/>
        </p:nvCxnSpPr>
        <p:spPr>
          <a:xfrm rot="16200000" flipV="1">
            <a:off x="4063628" y="3223183"/>
            <a:ext cx="12700" cy="168793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/>
          <p:cNvCxnSpPr>
            <a:stCxn id="127" idx="2"/>
            <a:endCxn id="111" idx="2"/>
          </p:cNvCxnSpPr>
          <p:nvPr/>
        </p:nvCxnSpPr>
        <p:spPr>
          <a:xfrm rot="16200000" flipH="1">
            <a:off x="5819476" y="3524601"/>
            <a:ext cx="12700" cy="182376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/>
          <p:cNvCxnSpPr>
            <a:stCxn id="124" idx="0"/>
            <a:endCxn id="93" idx="0"/>
          </p:cNvCxnSpPr>
          <p:nvPr/>
        </p:nvCxnSpPr>
        <p:spPr>
          <a:xfrm rot="16200000" flipV="1">
            <a:off x="2843827" y="3832858"/>
            <a:ext cx="12700" cy="46858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>
            <a:stCxn id="123" idx="0"/>
            <a:endCxn id="15" idx="0"/>
          </p:cNvCxnSpPr>
          <p:nvPr/>
        </p:nvCxnSpPr>
        <p:spPr>
          <a:xfrm rot="16200000" flipV="1">
            <a:off x="2204164" y="3975951"/>
            <a:ext cx="12700" cy="182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124" idx="2"/>
            <a:endCxn id="100" idx="2"/>
          </p:cNvCxnSpPr>
          <p:nvPr/>
        </p:nvCxnSpPr>
        <p:spPr>
          <a:xfrm rot="16200000" flipH="1">
            <a:off x="3758226" y="3756376"/>
            <a:ext cx="12700" cy="136021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ная линия уступом 27"/>
          <p:cNvCxnSpPr>
            <a:stCxn id="126" idx="0"/>
            <a:endCxn id="101" idx="0"/>
          </p:cNvCxnSpPr>
          <p:nvPr/>
        </p:nvCxnSpPr>
        <p:spPr>
          <a:xfrm rot="16200000" flipV="1">
            <a:off x="3863160" y="3804630"/>
            <a:ext cx="12700" cy="525042"/>
          </a:xfrm>
          <a:prstGeom prst="bentConnector3">
            <a:avLst>
              <a:gd name="adj1" fmla="val 1237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ная линия уступом 31"/>
          <p:cNvCxnSpPr>
            <a:stCxn id="130" idx="0"/>
            <a:endCxn id="97" idx="0"/>
          </p:cNvCxnSpPr>
          <p:nvPr/>
        </p:nvCxnSpPr>
        <p:spPr>
          <a:xfrm rot="16200000" flipV="1">
            <a:off x="6275453" y="3690616"/>
            <a:ext cx="12700" cy="75306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>
            <a:stCxn id="128" idx="2"/>
            <a:endCxn id="129" idx="2"/>
          </p:cNvCxnSpPr>
          <p:nvPr/>
        </p:nvCxnSpPr>
        <p:spPr>
          <a:xfrm rot="16200000" flipH="1">
            <a:off x="5980197" y="4204477"/>
            <a:ext cx="12700" cy="464012"/>
          </a:xfrm>
          <a:prstGeom prst="bentConnector3">
            <a:avLst>
              <a:gd name="adj1" fmla="val 12562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ная линия уступом 36"/>
          <p:cNvCxnSpPr>
            <a:stCxn id="130" idx="2"/>
            <a:endCxn id="109" idx="2"/>
          </p:cNvCxnSpPr>
          <p:nvPr/>
        </p:nvCxnSpPr>
        <p:spPr>
          <a:xfrm rot="16200000" flipH="1">
            <a:off x="7421786" y="3666684"/>
            <a:ext cx="12700" cy="1539598"/>
          </a:xfrm>
          <a:prstGeom prst="bentConnector3">
            <a:avLst>
              <a:gd name="adj1" fmla="val 2737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ная линия уступом 39"/>
          <p:cNvCxnSpPr>
            <a:stCxn id="134" idx="0"/>
            <a:endCxn id="110" idx="0"/>
          </p:cNvCxnSpPr>
          <p:nvPr/>
        </p:nvCxnSpPr>
        <p:spPr>
          <a:xfrm rot="16200000" flipV="1">
            <a:off x="7805088" y="3831115"/>
            <a:ext cx="12700" cy="47207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Соединительная линия уступом 41"/>
          <p:cNvCxnSpPr>
            <a:stCxn id="134" idx="2"/>
            <a:endCxn id="108" idx="2"/>
          </p:cNvCxnSpPr>
          <p:nvPr/>
        </p:nvCxnSpPr>
        <p:spPr>
          <a:xfrm rot="16200000" flipH="1">
            <a:off x="8535380" y="3942226"/>
            <a:ext cx="12700" cy="98851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15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=""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=""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425135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Brick Table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524021"/>
              </p:ext>
            </p:extLst>
          </p:nvPr>
        </p:nvGraphicFramePr>
        <p:xfrm>
          <a:off x="2203450" y="1967441"/>
          <a:ext cx="8128000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Прямоугольник 14"/>
          <p:cNvSpPr/>
          <p:nvPr/>
        </p:nvSpPr>
        <p:spPr>
          <a:xfrm>
            <a:off x="2022477" y="4067151"/>
            <a:ext cx="180973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2203450" y="4462728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80" name="TextBox 79"/>
          <p:cNvSpPr txBox="1"/>
          <p:nvPr/>
        </p:nvSpPr>
        <p:spPr>
          <a:xfrm>
            <a:off x="3509433" y="444889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90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1136610" y="4067151"/>
            <a:ext cx="63224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1768855" y="4067151"/>
            <a:ext cx="16167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2203451" y="4067151"/>
            <a:ext cx="4571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3" name="Прямоугольник 92"/>
          <p:cNvSpPr/>
          <p:nvPr/>
        </p:nvSpPr>
        <p:spPr>
          <a:xfrm>
            <a:off x="2343151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2875917" y="4067151"/>
            <a:ext cx="153411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5" name="Прямоугольник 94"/>
          <p:cNvSpPr/>
          <p:nvPr/>
        </p:nvSpPr>
        <p:spPr>
          <a:xfrm>
            <a:off x="3124620" y="4067151"/>
            <a:ext cx="190080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Прямоугольник 96"/>
          <p:cNvSpPr/>
          <p:nvPr/>
        </p:nvSpPr>
        <p:spPr>
          <a:xfrm>
            <a:off x="5791200" y="4067151"/>
            <a:ext cx="215435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Прямоугольник 98"/>
          <p:cNvSpPr/>
          <p:nvPr/>
        </p:nvSpPr>
        <p:spPr>
          <a:xfrm>
            <a:off x="4952832" y="4067151"/>
            <a:ext cx="216068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/>
          <p:cNvSpPr/>
          <p:nvPr/>
        </p:nvSpPr>
        <p:spPr>
          <a:xfrm>
            <a:off x="4171950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/>
          <p:cNvSpPr/>
          <p:nvPr/>
        </p:nvSpPr>
        <p:spPr>
          <a:xfrm>
            <a:off x="3562983" y="4067151"/>
            <a:ext cx="75312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4705183" y="4067151"/>
            <a:ext cx="15717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3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638295" y="4067151"/>
            <a:ext cx="44775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4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5168900" y="4067151"/>
            <a:ext cx="531245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314701" y="4067151"/>
            <a:ext cx="1595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6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6006636" y="4067151"/>
            <a:ext cx="1569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7" name="Прямоугольник 106"/>
          <p:cNvSpPr/>
          <p:nvPr/>
        </p:nvSpPr>
        <p:spPr>
          <a:xfrm>
            <a:off x="6255339" y="4067151"/>
            <a:ext cx="190080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/>
          <p:cNvSpPr/>
          <p:nvPr/>
        </p:nvSpPr>
        <p:spPr>
          <a:xfrm>
            <a:off x="8921919" y="4067151"/>
            <a:ext cx="215435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Прямоугольник 108"/>
          <p:cNvSpPr/>
          <p:nvPr/>
        </p:nvSpPr>
        <p:spPr>
          <a:xfrm>
            <a:off x="8083551" y="4067151"/>
            <a:ext cx="216068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>
            <a:off x="7302669" y="4067151"/>
            <a:ext cx="532766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6693702" y="4067151"/>
            <a:ext cx="75312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7835901" y="4067151"/>
            <a:ext cx="15717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3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6769014" y="4067151"/>
            <a:ext cx="442511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4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8299619" y="4067151"/>
            <a:ext cx="53331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5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6445420" y="4067151"/>
            <a:ext cx="16161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6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9137354" y="4067151"/>
            <a:ext cx="264337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1768854" y="2338281"/>
            <a:ext cx="1450806" cy="1728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4234578" y="2338281"/>
            <a:ext cx="4902776" cy="1728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/>
          <p:nvPr/>
        </p:nvCxnSpPr>
        <p:spPr>
          <a:xfrm>
            <a:off x="1768854" y="4067151"/>
            <a:ext cx="0" cy="76490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/>
          <p:nvPr/>
        </p:nvCxnSpPr>
        <p:spPr>
          <a:xfrm>
            <a:off x="9140908" y="4067151"/>
            <a:ext cx="0" cy="76490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337140" y="4818225"/>
            <a:ext cx="8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0x1000</a:t>
            </a:r>
            <a:endParaRPr lang="ru-RU" dirty="0"/>
          </a:p>
        </p:txBody>
      </p:sp>
      <p:sp>
        <p:nvSpPr>
          <p:cNvPr id="121" name="TextBox 120"/>
          <p:cNvSpPr txBox="1"/>
          <p:nvPr/>
        </p:nvSpPr>
        <p:spPr>
          <a:xfrm>
            <a:off x="8704199" y="4818225"/>
            <a:ext cx="8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0x2000</a:t>
            </a:r>
            <a:endParaRPr lang="ru-RU" dirty="0"/>
          </a:p>
        </p:txBody>
      </p:sp>
      <p:sp>
        <p:nvSpPr>
          <p:cNvPr id="122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1930524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3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225087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4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033627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5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47472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6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408118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7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4863103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8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570369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9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6167711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0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6607495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3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7212605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4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7996632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5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8836489" y="4067151"/>
            <a:ext cx="889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9" name="Соединительная линия уступом 8"/>
          <p:cNvCxnSpPr>
            <a:endCxn id="99" idx="0"/>
          </p:cNvCxnSpPr>
          <p:nvPr/>
        </p:nvCxnSpPr>
        <p:spPr>
          <a:xfrm rot="16200000" flipH="1">
            <a:off x="3526548" y="2532833"/>
            <a:ext cx="1728870" cy="1339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ная линия уступом 13"/>
          <p:cNvCxnSpPr>
            <a:stCxn id="127" idx="0"/>
            <a:endCxn id="95" idx="0"/>
          </p:cNvCxnSpPr>
          <p:nvPr/>
        </p:nvCxnSpPr>
        <p:spPr>
          <a:xfrm rot="16200000" flipV="1">
            <a:off x="4063628" y="3223183"/>
            <a:ext cx="12700" cy="168793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/>
          <p:cNvCxnSpPr>
            <a:stCxn id="127" idx="2"/>
            <a:endCxn id="111" idx="2"/>
          </p:cNvCxnSpPr>
          <p:nvPr/>
        </p:nvCxnSpPr>
        <p:spPr>
          <a:xfrm rot="16200000" flipH="1">
            <a:off x="5819476" y="3524601"/>
            <a:ext cx="12700" cy="182376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/>
          <p:cNvCxnSpPr>
            <a:stCxn id="124" idx="0"/>
            <a:endCxn id="93" idx="0"/>
          </p:cNvCxnSpPr>
          <p:nvPr/>
        </p:nvCxnSpPr>
        <p:spPr>
          <a:xfrm rot="16200000" flipV="1">
            <a:off x="2843827" y="3832858"/>
            <a:ext cx="12700" cy="46858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>
            <a:stCxn id="123" idx="0"/>
            <a:endCxn id="15" idx="0"/>
          </p:cNvCxnSpPr>
          <p:nvPr/>
        </p:nvCxnSpPr>
        <p:spPr>
          <a:xfrm rot="16200000" flipV="1">
            <a:off x="2204164" y="3975951"/>
            <a:ext cx="12700" cy="182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124" idx="2"/>
            <a:endCxn id="100" idx="2"/>
          </p:cNvCxnSpPr>
          <p:nvPr/>
        </p:nvCxnSpPr>
        <p:spPr>
          <a:xfrm rot="16200000" flipH="1">
            <a:off x="3758226" y="3756376"/>
            <a:ext cx="12700" cy="136021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ная линия уступом 27"/>
          <p:cNvCxnSpPr>
            <a:stCxn id="126" idx="0"/>
            <a:endCxn id="101" idx="0"/>
          </p:cNvCxnSpPr>
          <p:nvPr/>
        </p:nvCxnSpPr>
        <p:spPr>
          <a:xfrm rot="16200000" flipV="1">
            <a:off x="3863160" y="3804630"/>
            <a:ext cx="12700" cy="525042"/>
          </a:xfrm>
          <a:prstGeom prst="bentConnector3">
            <a:avLst>
              <a:gd name="adj1" fmla="val 1237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ная линия уступом 31"/>
          <p:cNvCxnSpPr>
            <a:stCxn id="130" idx="0"/>
            <a:endCxn id="97" idx="0"/>
          </p:cNvCxnSpPr>
          <p:nvPr/>
        </p:nvCxnSpPr>
        <p:spPr>
          <a:xfrm rot="16200000" flipV="1">
            <a:off x="6275453" y="3690616"/>
            <a:ext cx="12700" cy="75306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>
            <a:stCxn id="128" idx="2"/>
            <a:endCxn id="129" idx="2"/>
          </p:cNvCxnSpPr>
          <p:nvPr/>
        </p:nvCxnSpPr>
        <p:spPr>
          <a:xfrm rot="16200000" flipH="1">
            <a:off x="5980197" y="4204477"/>
            <a:ext cx="12700" cy="464012"/>
          </a:xfrm>
          <a:prstGeom prst="bentConnector3">
            <a:avLst>
              <a:gd name="adj1" fmla="val 12562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ная линия уступом 36"/>
          <p:cNvCxnSpPr>
            <a:stCxn id="130" idx="2"/>
            <a:endCxn id="109" idx="2"/>
          </p:cNvCxnSpPr>
          <p:nvPr/>
        </p:nvCxnSpPr>
        <p:spPr>
          <a:xfrm rot="16200000" flipH="1">
            <a:off x="7421786" y="3666684"/>
            <a:ext cx="12700" cy="1539598"/>
          </a:xfrm>
          <a:prstGeom prst="bentConnector3">
            <a:avLst>
              <a:gd name="adj1" fmla="val 2737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ная линия уступом 39"/>
          <p:cNvCxnSpPr>
            <a:stCxn id="134" idx="0"/>
            <a:endCxn id="110" idx="0"/>
          </p:cNvCxnSpPr>
          <p:nvPr/>
        </p:nvCxnSpPr>
        <p:spPr>
          <a:xfrm rot="16200000" flipV="1">
            <a:off x="7805088" y="3831115"/>
            <a:ext cx="12700" cy="47207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Соединительная линия уступом 41"/>
          <p:cNvCxnSpPr>
            <a:stCxn id="134" idx="2"/>
            <a:endCxn id="108" idx="2"/>
          </p:cNvCxnSpPr>
          <p:nvPr/>
        </p:nvCxnSpPr>
        <p:spPr>
          <a:xfrm rot="16200000" flipH="1">
            <a:off x="8535380" y="3942226"/>
            <a:ext cx="12700" cy="98851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054894" y="5418363"/>
            <a:ext cx="9031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значение </a:t>
            </a:r>
            <a:r>
              <a:rPr lang="en-US" dirty="0" smtClean="0"/>
              <a:t>brick = 0, </a:t>
            </a:r>
            <a:r>
              <a:rPr lang="ru-RU" dirty="0" smtClean="0"/>
              <a:t>то в этом диапазоне нет данных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</a:t>
            </a:r>
            <a:r>
              <a:rPr lang="en-US" dirty="0" smtClean="0"/>
              <a:t>&gt; 0, </a:t>
            </a:r>
            <a:r>
              <a:rPr lang="ru-RU" dirty="0" smtClean="0"/>
              <a:t>то это адрес корня </a:t>
            </a:r>
            <a:r>
              <a:rPr lang="en-US" dirty="0" smtClean="0"/>
              <a:t>BST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</a:t>
            </a:r>
            <a:r>
              <a:rPr lang="en-US" dirty="0" smtClean="0"/>
              <a:t>&lt; 0, </a:t>
            </a:r>
            <a:r>
              <a:rPr lang="ru-RU" dirty="0" smtClean="0"/>
              <a:t>то текущий диапазон – продолжение предыдущего (нет </a:t>
            </a:r>
            <a:r>
              <a:rPr lang="en-US" dirty="0" smtClean="0"/>
              <a:t>gaps)</a:t>
            </a:r>
            <a:r>
              <a:rPr lang="ru-RU" dirty="0" smtClean="0"/>
              <a:t> и мы должны сместиться на указанное количество </a:t>
            </a:r>
            <a:r>
              <a:rPr lang="en-US" dirty="0" smtClean="0"/>
              <a:t>bricks </a:t>
            </a:r>
            <a:r>
              <a:rPr lang="ru-RU" dirty="0" smtClean="0"/>
              <a:t>к началу</a:t>
            </a:r>
          </a:p>
        </p:txBody>
      </p:sp>
    </p:spTree>
    <p:extLst>
      <p:ext uri="{BB962C8B-B14F-4D97-AF65-F5344CB8AC3E}">
        <p14:creationId xmlns:p14="http://schemas.microsoft.com/office/powerpoint/2010/main" val="6550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8"/>
            <a:ext cx="1108590" cy="369333"/>
            <a:chOff x="1892223" y="4564955"/>
            <a:chExt cx="1108590" cy="369333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322705" y="2110725"/>
            <a:ext cx="1118932" cy="370766"/>
            <a:chOff x="1883425" y="4563522"/>
            <a:chExt cx="1118932" cy="370766"/>
          </a:xfrm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6420511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7539526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8656914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9765878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7" name="Группа 306"/>
          <p:cNvGrpSpPr/>
          <p:nvPr/>
        </p:nvGrpSpPr>
        <p:grpSpPr>
          <a:xfrm>
            <a:off x="10900317" y="2110724"/>
            <a:ext cx="1108590" cy="369333"/>
            <a:chOff x="1892223" y="4564955"/>
            <a:chExt cx="1108590" cy="369333"/>
          </a:xfrm>
        </p:grpSpPr>
        <p:sp>
          <p:nvSpPr>
            <p:cNvPr id="30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2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9" name="Группа 68"/>
          <p:cNvGrpSpPr/>
          <p:nvPr/>
        </p:nvGrpSpPr>
        <p:grpSpPr>
          <a:xfrm>
            <a:off x="1985166" y="3519667"/>
            <a:ext cx="1118932" cy="370766"/>
            <a:chOff x="1883425" y="4563522"/>
            <a:chExt cx="1118932" cy="370766"/>
          </a:xfrm>
        </p:grpSpPr>
        <p:sp>
          <p:nvSpPr>
            <p:cNvPr id="70" name="Прямоугольник 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75" name="Группа 74"/>
          <p:cNvGrpSpPr/>
          <p:nvPr/>
        </p:nvGrpSpPr>
        <p:grpSpPr>
          <a:xfrm>
            <a:off x="3103743" y="3519205"/>
            <a:ext cx="1108590" cy="369333"/>
            <a:chOff x="1892223" y="4564955"/>
            <a:chExt cx="1108590" cy="369333"/>
          </a:xfrm>
        </p:grpSpPr>
        <p:sp>
          <p:nvSpPr>
            <p:cNvPr id="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1" name="Группа 80"/>
          <p:cNvGrpSpPr/>
          <p:nvPr/>
        </p:nvGrpSpPr>
        <p:grpSpPr>
          <a:xfrm>
            <a:off x="4233697" y="3519205"/>
            <a:ext cx="1108590" cy="369333"/>
            <a:chOff x="1892223" y="4564955"/>
            <a:chExt cx="1108590" cy="369333"/>
          </a:xfrm>
        </p:grpSpPr>
        <p:sp>
          <p:nvSpPr>
            <p:cNvPr id="8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6" name="Группа 85"/>
          <p:cNvGrpSpPr/>
          <p:nvPr/>
        </p:nvGrpSpPr>
        <p:grpSpPr>
          <a:xfrm>
            <a:off x="5322705" y="3517772"/>
            <a:ext cx="1118932" cy="370766"/>
            <a:chOff x="1883425" y="4563522"/>
            <a:chExt cx="1118932" cy="370766"/>
          </a:xfrm>
        </p:grpSpPr>
        <p:sp>
          <p:nvSpPr>
            <p:cNvPr id="87" name="Прямоугольник 8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8" name="Группа 117"/>
          <p:cNvGrpSpPr/>
          <p:nvPr/>
        </p:nvGrpSpPr>
        <p:grpSpPr>
          <a:xfrm>
            <a:off x="6420511" y="3517772"/>
            <a:ext cx="1118932" cy="370766"/>
            <a:chOff x="1883425" y="4563522"/>
            <a:chExt cx="1118932" cy="370766"/>
          </a:xfrm>
        </p:grpSpPr>
        <p:sp>
          <p:nvSpPr>
            <p:cNvPr id="131" name="Прямоугольник 13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9" name="Группа 138"/>
          <p:cNvGrpSpPr/>
          <p:nvPr/>
        </p:nvGrpSpPr>
        <p:grpSpPr>
          <a:xfrm>
            <a:off x="7539526" y="3519205"/>
            <a:ext cx="1108590" cy="369333"/>
            <a:chOff x="1892223" y="4564955"/>
            <a:chExt cx="1108590" cy="369333"/>
          </a:xfrm>
        </p:grpSpPr>
        <p:sp>
          <p:nvSpPr>
            <p:cNvPr id="14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4" name="Группа 143"/>
          <p:cNvGrpSpPr/>
          <p:nvPr/>
        </p:nvGrpSpPr>
        <p:grpSpPr>
          <a:xfrm>
            <a:off x="8656914" y="3517771"/>
            <a:ext cx="1108590" cy="369333"/>
            <a:chOff x="1892223" y="4564955"/>
            <a:chExt cx="1108590" cy="369333"/>
          </a:xfrm>
        </p:grpSpPr>
        <p:sp>
          <p:nvSpPr>
            <p:cNvPr id="14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9" name="Группа 148"/>
          <p:cNvGrpSpPr/>
          <p:nvPr/>
        </p:nvGrpSpPr>
        <p:grpSpPr>
          <a:xfrm>
            <a:off x="9765878" y="3516338"/>
            <a:ext cx="1118932" cy="370766"/>
            <a:chOff x="1883425" y="4563522"/>
            <a:chExt cx="1118932" cy="370766"/>
          </a:xfrm>
        </p:grpSpPr>
        <p:sp>
          <p:nvSpPr>
            <p:cNvPr id="150" name="Прямоугольник 14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5" name="Правая фигурная скобка 154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Правая фигурная скобка 155"/>
          <p:cNvSpPr/>
          <p:nvPr/>
        </p:nvSpPr>
        <p:spPr>
          <a:xfrm rot="5400000">
            <a:off x="10236742" y="349429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Правая фигурная скобка 156"/>
          <p:cNvSpPr/>
          <p:nvPr/>
        </p:nvSpPr>
        <p:spPr>
          <a:xfrm rot="5400000">
            <a:off x="11351093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Правая фигурная скобка 157"/>
          <p:cNvSpPr/>
          <p:nvPr/>
        </p:nvSpPr>
        <p:spPr>
          <a:xfrm rot="5400000">
            <a:off x="4116353" y="2940535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Правая фигурная скобка 158"/>
          <p:cNvSpPr/>
          <p:nvPr/>
        </p:nvSpPr>
        <p:spPr>
          <a:xfrm rot="5400000">
            <a:off x="8000458" y="2400363"/>
            <a:ext cx="193015" cy="331374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TextBox 159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61" name="TextBox 160"/>
          <p:cNvSpPr txBox="1"/>
          <p:nvPr/>
        </p:nvSpPr>
        <p:spPr>
          <a:xfrm>
            <a:off x="3782239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2" name="TextBox 161"/>
          <p:cNvSpPr txBox="1"/>
          <p:nvPr/>
        </p:nvSpPr>
        <p:spPr>
          <a:xfrm>
            <a:off x="821179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3" name="TextBox 162"/>
          <p:cNvSpPr txBox="1"/>
          <p:nvPr/>
        </p:nvSpPr>
        <p:spPr>
          <a:xfrm>
            <a:off x="9898624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grpSp>
        <p:nvGrpSpPr>
          <p:cNvPr id="164" name="Группа 163"/>
          <p:cNvGrpSpPr/>
          <p:nvPr/>
        </p:nvGrpSpPr>
        <p:grpSpPr>
          <a:xfrm>
            <a:off x="877670" y="3515985"/>
            <a:ext cx="1108590" cy="369333"/>
            <a:chOff x="1892223" y="4564955"/>
            <a:chExt cx="1108590" cy="369333"/>
          </a:xfrm>
        </p:grpSpPr>
        <p:sp>
          <p:nvSpPr>
            <p:cNvPr id="1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69" name="Правая фигурная скобка 168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0" name="TextBox 169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grpSp>
        <p:nvGrpSpPr>
          <p:cNvPr id="171" name="Группа 170"/>
          <p:cNvGrpSpPr/>
          <p:nvPr/>
        </p:nvGrpSpPr>
        <p:grpSpPr>
          <a:xfrm>
            <a:off x="10900317" y="3517771"/>
            <a:ext cx="1108590" cy="369333"/>
            <a:chOff x="1892223" y="4564955"/>
            <a:chExt cx="1108590" cy="369333"/>
          </a:xfrm>
        </p:grpSpPr>
        <p:sp>
          <p:nvSpPr>
            <p:cNvPr id="17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7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6" name="TextBox 175"/>
          <p:cNvSpPr txBox="1"/>
          <p:nvPr/>
        </p:nvSpPr>
        <p:spPr>
          <a:xfrm>
            <a:off x="5443040" y="4183253"/>
            <a:ext cx="85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177" name="TextBox 176"/>
          <p:cNvSpPr txBox="1"/>
          <p:nvPr/>
        </p:nvSpPr>
        <p:spPr>
          <a:xfrm>
            <a:off x="1102426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78" name="Правая фигурная скобка 177"/>
          <p:cNvSpPr/>
          <p:nvPr/>
        </p:nvSpPr>
        <p:spPr>
          <a:xfrm rot="5400000">
            <a:off x="5789290" y="3506868"/>
            <a:ext cx="193015" cy="1087022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8"/>
            <a:ext cx="1108590" cy="369333"/>
            <a:chOff x="1892223" y="4564955"/>
            <a:chExt cx="1108590" cy="369333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322705" y="2110725"/>
            <a:ext cx="1118932" cy="370766"/>
            <a:chOff x="1883425" y="4563522"/>
            <a:chExt cx="1118932" cy="370766"/>
          </a:xfrm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6420511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7539526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8656914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9765878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7" name="Группа 306"/>
          <p:cNvGrpSpPr/>
          <p:nvPr/>
        </p:nvGrpSpPr>
        <p:grpSpPr>
          <a:xfrm>
            <a:off x="10900317" y="2110724"/>
            <a:ext cx="1108590" cy="369333"/>
            <a:chOff x="1892223" y="4564955"/>
            <a:chExt cx="1108590" cy="369333"/>
          </a:xfrm>
        </p:grpSpPr>
        <p:sp>
          <p:nvSpPr>
            <p:cNvPr id="30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1489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9" name="Группа 68"/>
          <p:cNvGrpSpPr/>
          <p:nvPr/>
        </p:nvGrpSpPr>
        <p:grpSpPr>
          <a:xfrm>
            <a:off x="1985166" y="3519667"/>
            <a:ext cx="1118932" cy="370766"/>
            <a:chOff x="1883425" y="4563522"/>
            <a:chExt cx="1118932" cy="370766"/>
          </a:xfrm>
        </p:grpSpPr>
        <p:sp>
          <p:nvSpPr>
            <p:cNvPr id="70" name="Прямоугольник 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75" name="Группа 74"/>
          <p:cNvGrpSpPr/>
          <p:nvPr/>
        </p:nvGrpSpPr>
        <p:grpSpPr>
          <a:xfrm>
            <a:off x="3103743" y="3519205"/>
            <a:ext cx="1108590" cy="369333"/>
            <a:chOff x="1892223" y="4564955"/>
            <a:chExt cx="1108590" cy="369333"/>
          </a:xfrm>
        </p:grpSpPr>
        <p:sp>
          <p:nvSpPr>
            <p:cNvPr id="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1" name="Группа 80"/>
          <p:cNvGrpSpPr/>
          <p:nvPr/>
        </p:nvGrpSpPr>
        <p:grpSpPr>
          <a:xfrm>
            <a:off x="4233697" y="3519205"/>
            <a:ext cx="1108590" cy="369333"/>
            <a:chOff x="1892223" y="4564955"/>
            <a:chExt cx="1108590" cy="369333"/>
          </a:xfrm>
        </p:grpSpPr>
        <p:sp>
          <p:nvSpPr>
            <p:cNvPr id="8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6" name="Группа 85"/>
          <p:cNvGrpSpPr/>
          <p:nvPr/>
        </p:nvGrpSpPr>
        <p:grpSpPr>
          <a:xfrm>
            <a:off x="5322705" y="3517772"/>
            <a:ext cx="1118932" cy="370766"/>
            <a:chOff x="1883425" y="4563522"/>
            <a:chExt cx="1118932" cy="370766"/>
          </a:xfrm>
        </p:grpSpPr>
        <p:sp>
          <p:nvSpPr>
            <p:cNvPr id="87" name="Прямоугольник 8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8" name="Группа 117"/>
          <p:cNvGrpSpPr/>
          <p:nvPr/>
        </p:nvGrpSpPr>
        <p:grpSpPr>
          <a:xfrm>
            <a:off x="6420511" y="3517772"/>
            <a:ext cx="1118932" cy="370766"/>
            <a:chOff x="1883425" y="4563522"/>
            <a:chExt cx="1118932" cy="370766"/>
          </a:xfrm>
        </p:grpSpPr>
        <p:sp>
          <p:nvSpPr>
            <p:cNvPr id="131" name="Прямоугольник 13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9" name="Группа 138"/>
          <p:cNvGrpSpPr/>
          <p:nvPr/>
        </p:nvGrpSpPr>
        <p:grpSpPr>
          <a:xfrm>
            <a:off x="7539526" y="3519205"/>
            <a:ext cx="1108590" cy="369333"/>
            <a:chOff x="1892223" y="4564955"/>
            <a:chExt cx="1108590" cy="369333"/>
          </a:xfrm>
        </p:grpSpPr>
        <p:sp>
          <p:nvSpPr>
            <p:cNvPr id="14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4" name="Группа 143"/>
          <p:cNvGrpSpPr/>
          <p:nvPr/>
        </p:nvGrpSpPr>
        <p:grpSpPr>
          <a:xfrm>
            <a:off x="8656914" y="3517771"/>
            <a:ext cx="1108590" cy="369333"/>
            <a:chOff x="1892223" y="4564955"/>
            <a:chExt cx="1108590" cy="369333"/>
          </a:xfrm>
        </p:grpSpPr>
        <p:sp>
          <p:nvSpPr>
            <p:cNvPr id="14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9" name="Группа 148"/>
          <p:cNvGrpSpPr/>
          <p:nvPr/>
        </p:nvGrpSpPr>
        <p:grpSpPr>
          <a:xfrm>
            <a:off x="9765878" y="3516338"/>
            <a:ext cx="1118932" cy="370766"/>
            <a:chOff x="1883425" y="4563522"/>
            <a:chExt cx="1118932" cy="370766"/>
          </a:xfrm>
        </p:grpSpPr>
        <p:sp>
          <p:nvSpPr>
            <p:cNvPr id="150" name="Прямоугольник 14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5" name="Правая фигурная скобка 154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Правая фигурная скобка 155"/>
          <p:cNvSpPr/>
          <p:nvPr/>
        </p:nvSpPr>
        <p:spPr>
          <a:xfrm rot="5400000">
            <a:off x="10236742" y="349429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Правая фигурная скобка 156"/>
          <p:cNvSpPr/>
          <p:nvPr/>
        </p:nvSpPr>
        <p:spPr>
          <a:xfrm rot="5400000">
            <a:off x="11351093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Правая фигурная скобка 157"/>
          <p:cNvSpPr/>
          <p:nvPr/>
        </p:nvSpPr>
        <p:spPr>
          <a:xfrm rot="5400000">
            <a:off x="4116353" y="2940535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Правая фигурная скобка 158"/>
          <p:cNvSpPr/>
          <p:nvPr/>
        </p:nvSpPr>
        <p:spPr>
          <a:xfrm rot="5400000">
            <a:off x="8000458" y="2400363"/>
            <a:ext cx="193015" cy="331374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TextBox 159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61" name="TextBox 160"/>
          <p:cNvSpPr txBox="1"/>
          <p:nvPr/>
        </p:nvSpPr>
        <p:spPr>
          <a:xfrm>
            <a:off x="3782239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2" name="TextBox 161"/>
          <p:cNvSpPr txBox="1"/>
          <p:nvPr/>
        </p:nvSpPr>
        <p:spPr>
          <a:xfrm>
            <a:off x="821179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3" name="TextBox 162"/>
          <p:cNvSpPr txBox="1"/>
          <p:nvPr/>
        </p:nvSpPr>
        <p:spPr>
          <a:xfrm>
            <a:off x="9898624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grpSp>
        <p:nvGrpSpPr>
          <p:cNvPr id="164" name="Группа 163"/>
          <p:cNvGrpSpPr/>
          <p:nvPr/>
        </p:nvGrpSpPr>
        <p:grpSpPr>
          <a:xfrm>
            <a:off x="877670" y="3515985"/>
            <a:ext cx="1108590" cy="369333"/>
            <a:chOff x="1892223" y="4564955"/>
            <a:chExt cx="1108590" cy="369333"/>
          </a:xfrm>
        </p:grpSpPr>
        <p:sp>
          <p:nvSpPr>
            <p:cNvPr id="1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69" name="Правая фигурная скобка 168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0" name="TextBox 169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grpSp>
        <p:nvGrpSpPr>
          <p:cNvPr id="171" name="Группа 170"/>
          <p:cNvGrpSpPr/>
          <p:nvPr/>
        </p:nvGrpSpPr>
        <p:grpSpPr>
          <a:xfrm>
            <a:off x="10900317" y="3517771"/>
            <a:ext cx="1108590" cy="369333"/>
            <a:chOff x="1892223" y="4564955"/>
            <a:chExt cx="1108590" cy="369333"/>
          </a:xfrm>
        </p:grpSpPr>
        <p:sp>
          <p:nvSpPr>
            <p:cNvPr id="17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7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6" name="TextBox 175"/>
          <p:cNvSpPr txBox="1"/>
          <p:nvPr/>
        </p:nvSpPr>
        <p:spPr>
          <a:xfrm>
            <a:off x="5443040" y="4183253"/>
            <a:ext cx="85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177" name="TextBox 176"/>
          <p:cNvSpPr txBox="1"/>
          <p:nvPr/>
        </p:nvSpPr>
        <p:spPr>
          <a:xfrm>
            <a:off x="1102426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78" name="Правая фигурная скобка 177"/>
          <p:cNvSpPr/>
          <p:nvPr/>
        </p:nvSpPr>
        <p:spPr>
          <a:xfrm rot="5400000">
            <a:off x="5789290" y="3506868"/>
            <a:ext cx="193015" cy="1087022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8"/>
            <a:ext cx="1108590" cy="369333"/>
            <a:chOff x="1892223" y="4564955"/>
            <a:chExt cx="1108590" cy="369333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322705" y="2110725"/>
            <a:ext cx="1118932" cy="370766"/>
            <a:chOff x="1883425" y="4563522"/>
            <a:chExt cx="1118932" cy="370766"/>
          </a:xfrm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6420511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7539526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8656914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9765878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7" name="Группа 306"/>
          <p:cNvGrpSpPr/>
          <p:nvPr/>
        </p:nvGrpSpPr>
        <p:grpSpPr>
          <a:xfrm>
            <a:off x="10900317" y="2110724"/>
            <a:ext cx="1108590" cy="369333"/>
            <a:chOff x="1892223" y="4564955"/>
            <a:chExt cx="1108590" cy="369333"/>
          </a:xfrm>
        </p:grpSpPr>
        <p:sp>
          <p:nvSpPr>
            <p:cNvPr id="30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5" name="Группа 314"/>
          <p:cNvGrpSpPr/>
          <p:nvPr/>
        </p:nvGrpSpPr>
        <p:grpSpPr>
          <a:xfrm>
            <a:off x="1993964" y="5009218"/>
            <a:ext cx="1118932" cy="370766"/>
            <a:chOff x="1883425" y="4563522"/>
            <a:chExt cx="1118932" cy="370766"/>
          </a:xfrm>
        </p:grpSpPr>
        <p:sp>
          <p:nvSpPr>
            <p:cNvPr id="316" name="Прямоугольник 31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2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31" name="Группа 330"/>
          <p:cNvGrpSpPr/>
          <p:nvPr/>
        </p:nvGrpSpPr>
        <p:grpSpPr>
          <a:xfrm>
            <a:off x="5331503" y="5007323"/>
            <a:ext cx="1118932" cy="370766"/>
            <a:chOff x="1883425" y="4563522"/>
            <a:chExt cx="1118932" cy="370766"/>
          </a:xfrm>
        </p:grpSpPr>
        <p:sp>
          <p:nvSpPr>
            <p:cNvPr id="332" name="Прямоугольник 33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3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3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3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36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53" name="Группа 352"/>
          <p:cNvGrpSpPr/>
          <p:nvPr/>
        </p:nvGrpSpPr>
        <p:grpSpPr>
          <a:xfrm>
            <a:off x="879431" y="5005889"/>
            <a:ext cx="1118932" cy="370766"/>
            <a:chOff x="1883425" y="4563522"/>
            <a:chExt cx="1118932" cy="370766"/>
          </a:xfrm>
        </p:grpSpPr>
        <p:sp>
          <p:nvSpPr>
            <p:cNvPr id="354" name="Прямоугольник 35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5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5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383" name="Rectangle 48">
            <a:extLst>
              <a:ext uri="{FF2B5EF4-FFF2-40B4-BE49-F238E27FC236}">
                <a16:creationId xmlns="" xmlns:a16="http://schemas.microsoft.com/office/drawing/2014/main" id="{D71A7050-A3E0-4DDD-A574-89FF7FBCC953}"/>
              </a:ext>
            </a:extLst>
          </p:cNvPr>
          <p:cNvSpPr/>
          <p:nvPr/>
        </p:nvSpPr>
        <p:spPr>
          <a:xfrm>
            <a:off x="3117551" y="5005889"/>
            <a:ext cx="2221205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84" name="Rectangle 48">
            <a:extLst>
              <a:ext uri="{FF2B5EF4-FFF2-40B4-BE49-F238E27FC236}">
                <a16:creationId xmlns="" xmlns:a16="http://schemas.microsoft.com/office/drawing/2014/main" id="{D71A7050-A3E0-4DDD-A574-89FF7FBCC953}"/>
              </a:ext>
            </a:extLst>
          </p:cNvPr>
          <p:cNvSpPr/>
          <p:nvPr/>
        </p:nvSpPr>
        <p:spPr>
          <a:xfrm>
            <a:off x="6456635" y="5005889"/>
            <a:ext cx="555227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49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7092782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10438147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67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5" name="Правая фигурная скобка 154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Правая фигурная скобка 155"/>
          <p:cNvSpPr/>
          <p:nvPr/>
        </p:nvSpPr>
        <p:spPr>
          <a:xfrm rot="5400000">
            <a:off x="4997702" y="3169438"/>
            <a:ext cx="186950" cy="1755815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Правая фигурная скобка 156"/>
          <p:cNvSpPr/>
          <p:nvPr/>
        </p:nvSpPr>
        <p:spPr>
          <a:xfrm rot="5400000">
            <a:off x="10904422" y="3497648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Правая фигурная скобка 157"/>
          <p:cNvSpPr/>
          <p:nvPr/>
        </p:nvSpPr>
        <p:spPr>
          <a:xfrm rot="5400000">
            <a:off x="3558872" y="3498015"/>
            <a:ext cx="193015" cy="110472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Правая фигурная скобка 158"/>
          <p:cNvSpPr/>
          <p:nvPr/>
        </p:nvSpPr>
        <p:spPr>
          <a:xfrm rot="5400000">
            <a:off x="8679803" y="2393436"/>
            <a:ext cx="193015" cy="331374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TextBox 159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61" name="TextBox 160"/>
          <p:cNvSpPr txBox="1"/>
          <p:nvPr/>
        </p:nvSpPr>
        <p:spPr>
          <a:xfrm>
            <a:off x="324293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2" name="TextBox 161"/>
          <p:cNvSpPr txBox="1"/>
          <p:nvPr/>
        </p:nvSpPr>
        <p:spPr>
          <a:xfrm>
            <a:off x="821179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3" name="TextBox 162"/>
          <p:cNvSpPr txBox="1"/>
          <p:nvPr/>
        </p:nvSpPr>
        <p:spPr>
          <a:xfrm>
            <a:off x="10570893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69" name="Правая фигурная скобка 168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0" name="TextBox 169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76" name="TextBox 175"/>
          <p:cNvSpPr txBox="1"/>
          <p:nvPr/>
        </p:nvSpPr>
        <p:spPr>
          <a:xfrm>
            <a:off x="5889867" y="4183253"/>
            <a:ext cx="85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178" name="Правая фигурная скобка 177"/>
          <p:cNvSpPr/>
          <p:nvPr/>
        </p:nvSpPr>
        <p:spPr>
          <a:xfrm rot="5400000">
            <a:off x="6446454" y="3506869"/>
            <a:ext cx="193015" cy="1087022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7092782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10438147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85" name="Прямоугольник 184"/>
          <p:cNvSpPr/>
          <p:nvPr/>
        </p:nvSpPr>
        <p:spPr>
          <a:xfrm>
            <a:off x="4209060" y="3540095"/>
            <a:ext cx="176461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6" name="Группа 185"/>
          <p:cNvGrpSpPr/>
          <p:nvPr/>
        </p:nvGrpSpPr>
        <p:grpSpPr>
          <a:xfrm>
            <a:off x="1980577" y="3540095"/>
            <a:ext cx="1118932" cy="370766"/>
            <a:chOff x="1883425" y="4563522"/>
            <a:chExt cx="1118932" cy="370766"/>
          </a:xfrm>
        </p:grpSpPr>
        <p:sp>
          <p:nvSpPr>
            <p:cNvPr id="187" name="Прямоугольник 18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9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92" name="Группа 191"/>
          <p:cNvGrpSpPr/>
          <p:nvPr/>
        </p:nvGrpSpPr>
        <p:grpSpPr>
          <a:xfrm>
            <a:off x="3099154" y="3539633"/>
            <a:ext cx="1108590" cy="369333"/>
            <a:chOff x="1892223" y="4564955"/>
            <a:chExt cx="1108590" cy="369333"/>
          </a:xfrm>
        </p:grpSpPr>
        <p:sp>
          <p:nvSpPr>
            <p:cNvPr id="193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9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6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97" name="Группа 196"/>
          <p:cNvGrpSpPr/>
          <p:nvPr/>
        </p:nvGrpSpPr>
        <p:grpSpPr>
          <a:xfrm>
            <a:off x="4229108" y="3539634"/>
            <a:ext cx="538257" cy="369332"/>
            <a:chOff x="1892223" y="4564956"/>
            <a:chExt cx="538257" cy="369332"/>
          </a:xfrm>
        </p:grpSpPr>
        <p:sp>
          <p:nvSpPr>
            <p:cNvPr id="19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00" name="Группа 199"/>
          <p:cNvGrpSpPr/>
          <p:nvPr/>
        </p:nvGrpSpPr>
        <p:grpSpPr>
          <a:xfrm>
            <a:off x="5969085" y="3538200"/>
            <a:ext cx="1118932" cy="370766"/>
            <a:chOff x="1883425" y="4563522"/>
            <a:chExt cx="1118932" cy="370766"/>
          </a:xfrm>
        </p:grpSpPr>
        <p:sp>
          <p:nvSpPr>
            <p:cNvPr id="201" name="Прямоугольник 20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0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0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0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06" name="Группа 205"/>
          <p:cNvGrpSpPr/>
          <p:nvPr/>
        </p:nvGrpSpPr>
        <p:grpSpPr>
          <a:xfrm>
            <a:off x="7088193" y="3538200"/>
            <a:ext cx="1118932" cy="370766"/>
            <a:chOff x="1883425" y="4563522"/>
            <a:chExt cx="1118932" cy="370766"/>
          </a:xfrm>
        </p:grpSpPr>
        <p:sp>
          <p:nvSpPr>
            <p:cNvPr id="207" name="Прямоугольник 20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0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1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12" name="Группа 211"/>
          <p:cNvGrpSpPr/>
          <p:nvPr/>
        </p:nvGrpSpPr>
        <p:grpSpPr>
          <a:xfrm>
            <a:off x="8207206" y="3539633"/>
            <a:ext cx="1108590" cy="369333"/>
            <a:chOff x="1892223" y="4564955"/>
            <a:chExt cx="1108590" cy="369333"/>
          </a:xfrm>
        </p:grpSpPr>
        <p:sp>
          <p:nvSpPr>
            <p:cNvPr id="213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1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6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17" name="Группа 216"/>
          <p:cNvGrpSpPr/>
          <p:nvPr/>
        </p:nvGrpSpPr>
        <p:grpSpPr>
          <a:xfrm>
            <a:off x="9324594" y="3538199"/>
            <a:ext cx="1108590" cy="369333"/>
            <a:chOff x="1892223" y="4564955"/>
            <a:chExt cx="1108590" cy="369333"/>
          </a:xfrm>
        </p:grpSpPr>
        <p:sp>
          <p:nvSpPr>
            <p:cNvPr id="21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2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22" name="Группа 221"/>
          <p:cNvGrpSpPr/>
          <p:nvPr/>
        </p:nvGrpSpPr>
        <p:grpSpPr>
          <a:xfrm>
            <a:off x="10433558" y="3536766"/>
            <a:ext cx="1118932" cy="370766"/>
            <a:chOff x="1883425" y="4563522"/>
            <a:chExt cx="1118932" cy="370766"/>
          </a:xfrm>
        </p:grpSpPr>
        <p:sp>
          <p:nvSpPr>
            <p:cNvPr id="223" name="Прямоугольник 222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2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28" name="Группа 227"/>
          <p:cNvGrpSpPr/>
          <p:nvPr/>
        </p:nvGrpSpPr>
        <p:grpSpPr>
          <a:xfrm>
            <a:off x="873081" y="3536413"/>
            <a:ext cx="1108590" cy="369333"/>
            <a:chOff x="1892223" y="4564955"/>
            <a:chExt cx="1108590" cy="369333"/>
          </a:xfrm>
        </p:grpSpPr>
        <p:sp>
          <p:nvSpPr>
            <p:cNvPr id="22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33" name="TextBox 232"/>
          <p:cNvSpPr txBox="1"/>
          <p:nvPr/>
        </p:nvSpPr>
        <p:spPr>
          <a:xfrm>
            <a:off x="4650381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grpSp>
        <p:nvGrpSpPr>
          <p:cNvPr id="180" name="Группа 179"/>
          <p:cNvGrpSpPr/>
          <p:nvPr/>
        </p:nvGrpSpPr>
        <p:grpSpPr>
          <a:xfrm>
            <a:off x="5137709" y="3538661"/>
            <a:ext cx="830205" cy="369333"/>
            <a:chOff x="2170608" y="4564955"/>
            <a:chExt cx="830205" cy="369333"/>
          </a:xfrm>
          <a:solidFill>
            <a:schemeClr val="bg1"/>
          </a:solidFill>
        </p:grpSpPr>
        <p:sp>
          <p:nvSpPr>
            <p:cNvPr id="1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4" name="Прямоугольник 233"/>
          <p:cNvSpPr/>
          <p:nvPr/>
        </p:nvSpPr>
        <p:spPr>
          <a:xfrm>
            <a:off x="5137709" y="4644918"/>
            <a:ext cx="84017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5" name="TextBox 234"/>
          <p:cNvSpPr txBox="1"/>
          <p:nvPr/>
        </p:nvSpPr>
        <p:spPr>
          <a:xfrm>
            <a:off x="3325221" y="4675696"/>
            <a:ext cx="18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saved_pre_plug</a:t>
            </a:r>
            <a:endParaRPr lang="ru-RU" sz="1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841673" y="4644918"/>
            <a:ext cx="273987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pinned plug queue</a:t>
            </a:r>
            <a:endParaRPr lang="ru-RU" dirty="0"/>
          </a:p>
        </p:txBody>
      </p:sp>
      <p:cxnSp>
        <p:nvCxnSpPr>
          <p:cNvPr id="8" name="Прямая со стрелкой 7"/>
          <p:cNvCxnSpPr>
            <a:stCxn id="234" idx="3"/>
            <a:endCxn id="2" idx="1"/>
          </p:cNvCxnSpPr>
          <p:nvPr/>
        </p:nvCxnSpPr>
        <p:spPr>
          <a:xfrm>
            <a:off x="5977883" y="4829584"/>
            <a:ext cx="1863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201" idx="2"/>
            <a:endCxn id="2" idx="1"/>
          </p:cNvCxnSpPr>
          <p:nvPr/>
        </p:nvCxnSpPr>
        <p:spPr>
          <a:xfrm rot="16200000" flipH="1">
            <a:off x="6724086" y="3711997"/>
            <a:ext cx="922052" cy="13131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21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5" name="Правая фигурная скобка 154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Правая фигурная скобка 155"/>
          <p:cNvSpPr/>
          <p:nvPr/>
        </p:nvSpPr>
        <p:spPr>
          <a:xfrm rot="5400000">
            <a:off x="4997702" y="3169438"/>
            <a:ext cx="186950" cy="1755815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Правая фигурная скобка 156"/>
          <p:cNvSpPr/>
          <p:nvPr/>
        </p:nvSpPr>
        <p:spPr>
          <a:xfrm rot="5400000">
            <a:off x="10904422" y="3497648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Правая фигурная скобка 157"/>
          <p:cNvSpPr/>
          <p:nvPr/>
        </p:nvSpPr>
        <p:spPr>
          <a:xfrm rot="5400000">
            <a:off x="3558872" y="3498015"/>
            <a:ext cx="193015" cy="110472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Правая фигурная скобка 158"/>
          <p:cNvSpPr/>
          <p:nvPr/>
        </p:nvSpPr>
        <p:spPr>
          <a:xfrm rot="5400000">
            <a:off x="8679803" y="2393436"/>
            <a:ext cx="193015" cy="331374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TextBox 159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61" name="TextBox 160"/>
          <p:cNvSpPr txBox="1"/>
          <p:nvPr/>
        </p:nvSpPr>
        <p:spPr>
          <a:xfrm>
            <a:off x="324293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2" name="TextBox 161"/>
          <p:cNvSpPr txBox="1"/>
          <p:nvPr/>
        </p:nvSpPr>
        <p:spPr>
          <a:xfrm>
            <a:off x="821179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63" name="TextBox 162"/>
          <p:cNvSpPr txBox="1"/>
          <p:nvPr/>
        </p:nvSpPr>
        <p:spPr>
          <a:xfrm>
            <a:off x="10581548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69" name="Правая фигурная скобка 168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0" name="TextBox 169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78" name="Правая фигурная скобка 177"/>
          <p:cNvSpPr/>
          <p:nvPr/>
        </p:nvSpPr>
        <p:spPr>
          <a:xfrm rot="5400000">
            <a:off x="6446454" y="3506869"/>
            <a:ext cx="193015" cy="1087022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7092782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10438147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85" name="Прямоугольник 184"/>
          <p:cNvSpPr/>
          <p:nvPr/>
        </p:nvSpPr>
        <p:spPr>
          <a:xfrm>
            <a:off x="4209060" y="3540095"/>
            <a:ext cx="176461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6" name="Группа 185"/>
          <p:cNvGrpSpPr/>
          <p:nvPr/>
        </p:nvGrpSpPr>
        <p:grpSpPr>
          <a:xfrm>
            <a:off x="1980577" y="3540095"/>
            <a:ext cx="1118932" cy="370766"/>
            <a:chOff x="1883425" y="4563522"/>
            <a:chExt cx="1118932" cy="370766"/>
          </a:xfrm>
        </p:grpSpPr>
        <p:sp>
          <p:nvSpPr>
            <p:cNvPr id="187" name="Прямоугольник 18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9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92" name="Группа 191"/>
          <p:cNvGrpSpPr/>
          <p:nvPr/>
        </p:nvGrpSpPr>
        <p:grpSpPr>
          <a:xfrm>
            <a:off x="3099154" y="3539633"/>
            <a:ext cx="1108590" cy="369333"/>
            <a:chOff x="1892223" y="4564955"/>
            <a:chExt cx="1108590" cy="369333"/>
          </a:xfrm>
        </p:grpSpPr>
        <p:sp>
          <p:nvSpPr>
            <p:cNvPr id="193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9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6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97" name="Группа 196"/>
          <p:cNvGrpSpPr/>
          <p:nvPr/>
        </p:nvGrpSpPr>
        <p:grpSpPr>
          <a:xfrm>
            <a:off x="4229108" y="3539634"/>
            <a:ext cx="538257" cy="369332"/>
            <a:chOff x="1892223" y="4564956"/>
            <a:chExt cx="538257" cy="369332"/>
          </a:xfrm>
        </p:grpSpPr>
        <p:sp>
          <p:nvSpPr>
            <p:cNvPr id="19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00" name="Группа 199"/>
          <p:cNvGrpSpPr/>
          <p:nvPr/>
        </p:nvGrpSpPr>
        <p:grpSpPr>
          <a:xfrm>
            <a:off x="5969085" y="3538200"/>
            <a:ext cx="1118932" cy="370766"/>
            <a:chOff x="1883425" y="4563522"/>
            <a:chExt cx="1118932" cy="370766"/>
          </a:xfrm>
        </p:grpSpPr>
        <p:sp>
          <p:nvSpPr>
            <p:cNvPr id="201" name="Прямоугольник 20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0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0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0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06" name="Группа 205"/>
          <p:cNvGrpSpPr/>
          <p:nvPr/>
        </p:nvGrpSpPr>
        <p:grpSpPr>
          <a:xfrm>
            <a:off x="7088193" y="3538200"/>
            <a:ext cx="1118932" cy="370766"/>
            <a:chOff x="1883425" y="4563522"/>
            <a:chExt cx="1118932" cy="370766"/>
          </a:xfrm>
        </p:grpSpPr>
        <p:sp>
          <p:nvSpPr>
            <p:cNvPr id="207" name="Прямоугольник 20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0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1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12" name="Группа 211"/>
          <p:cNvGrpSpPr/>
          <p:nvPr/>
        </p:nvGrpSpPr>
        <p:grpSpPr>
          <a:xfrm>
            <a:off x="8207206" y="3539633"/>
            <a:ext cx="1108590" cy="369333"/>
            <a:chOff x="1892223" y="4564955"/>
            <a:chExt cx="1108590" cy="369333"/>
          </a:xfrm>
        </p:grpSpPr>
        <p:sp>
          <p:nvSpPr>
            <p:cNvPr id="213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1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6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17" name="Группа 216"/>
          <p:cNvGrpSpPr/>
          <p:nvPr/>
        </p:nvGrpSpPr>
        <p:grpSpPr>
          <a:xfrm>
            <a:off x="9324594" y="3538199"/>
            <a:ext cx="1108590" cy="369333"/>
            <a:chOff x="1892223" y="4564955"/>
            <a:chExt cx="1108590" cy="369333"/>
          </a:xfrm>
        </p:grpSpPr>
        <p:sp>
          <p:nvSpPr>
            <p:cNvPr id="21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2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22" name="Группа 221"/>
          <p:cNvGrpSpPr/>
          <p:nvPr/>
        </p:nvGrpSpPr>
        <p:grpSpPr>
          <a:xfrm>
            <a:off x="10433558" y="3536766"/>
            <a:ext cx="1118932" cy="370766"/>
            <a:chOff x="1883425" y="4563522"/>
            <a:chExt cx="1118932" cy="370766"/>
          </a:xfrm>
        </p:grpSpPr>
        <p:sp>
          <p:nvSpPr>
            <p:cNvPr id="223" name="Прямоугольник 222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2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28" name="Группа 227"/>
          <p:cNvGrpSpPr/>
          <p:nvPr/>
        </p:nvGrpSpPr>
        <p:grpSpPr>
          <a:xfrm>
            <a:off x="873081" y="3536413"/>
            <a:ext cx="1108590" cy="369333"/>
            <a:chOff x="1892223" y="4564955"/>
            <a:chExt cx="1108590" cy="369333"/>
          </a:xfrm>
        </p:grpSpPr>
        <p:sp>
          <p:nvSpPr>
            <p:cNvPr id="22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33" name="TextBox 232"/>
          <p:cNvSpPr txBox="1"/>
          <p:nvPr/>
        </p:nvSpPr>
        <p:spPr>
          <a:xfrm>
            <a:off x="4650381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grpSp>
        <p:nvGrpSpPr>
          <p:cNvPr id="180" name="Группа 179"/>
          <p:cNvGrpSpPr/>
          <p:nvPr/>
        </p:nvGrpSpPr>
        <p:grpSpPr>
          <a:xfrm>
            <a:off x="5137709" y="3538661"/>
            <a:ext cx="830205" cy="369333"/>
            <a:chOff x="2170608" y="4564955"/>
            <a:chExt cx="830205" cy="369333"/>
          </a:xfrm>
          <a:solidFill>
            <a:schemeClr val="bg1"/>
          </a:solidFill>
        </p:grpSpPr>
        <p:sp>
          <p:nvSpPr>
            <p:cNvPr id="1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4" name="Прямоугольник 233"/>
          <p:cNvSpPr/>
          <p:nvPr/>
        </p:nvSpPr>
        <p:spPr>
          <a:xfrm>
            <a:off x="5137709" y="4644918"/>
            <a:ext cx="84017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5" name="TextBox 234"/>
          <p:cNvSpPr txBox="1"/>
          <p:nvPr/>
        </p:nvSpPr>
        <p:spPr>
          <a:xfrm>
            <a:off x="3325221" y="4675696"/>
            <a:ext cx="18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saved_pre_plug</a:t>
            </a:r>
            <a:endParaRPr lang="ru-RU" sz="1600" dirty="0"/>
          </a:p>
        </p:txBody>
      </p:sp>
      <p:sp>
        <p:nvSpPr>
          <p:cNvPr id="236" name="Прямоугольник 235"/>
          <p:cNvSpPr/>
          <p:nvPr/>
        </p:nvSpPr>
        <p:spPr>
          <a:xfrm>
            <a:off x="2008517" y="5883328"/>
            <a:ext cx="1628893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7" name="Группа 236"/>
          <p:cNvGrpSpPr/>
          <p:nvPr/>
        </p:nvGrpSpPr>
        <p:grpSpPr>
          <a:xfrm>
            <a:off x="885533" y="5883328"/>
            <a:ext cx="1118932" cy="370766"/>
            <a:chOff x="1883425" y="4563522"/>
            <a:chExt cx="1118932" cy="370766"/>
          </a:xfrm>
        </p:grpSpPr>
        <p:sp>
          <p:nvSpPr>
            <p:cNvPr id="238" name="Прямоугольник 23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4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92" name="Группа 291"/>
          <p:cNvGrpSpPr/>
          <p:nvPr/>
        </p:nvGrpSpPr>
        <p:grpSpPr>
          <a:xfrm>
            <a:off x="2009164" y="5882867"/>
            <a:ext cx="538257" cy="369332"/>
            <a:chOff x="1892223" y="4564956"/>
            <a:chExt cx="538257" cy="369332"/>
          </a:xfrm>
        </p:grpSpPr>
        <p:sp>
          <p:nvSpPr>
            <p:cNvPr id="293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95" name="Группа 294"/>
          <p:cNvGrpSpPr/>
          <p:nvPr/>
        </p:nvGrpSpPr>
        <p:grpSpPr>
          <a:xfrm>
            <a:off x="5965472" y="5881433"/>
            <a:ext cx="1118932" cy="370766"/>
            <a:chOff x="1883425" y="4563522"/>
            <a:chExt cx="1118932" cy="370766"/>
          </a:xfrm>
        </p:grpSpPr>
        <p:sp>
          <p:nvSpPr>
            <p:cNvPr id="296" name="Прямоугольник 29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39" name="Группа 338"/>
          <p:cNvGrpSpPr/>
          <p:nvPr/>
        </p:nvGrpSpPr>
        <p:grpSpPr>
          <a:xfrm>
            <a:off x="3637410" y="5879999"/>
            <a:ext cx="1118932" cy="370766"/>
            <a:chOff x="1883425" y="4563522"/>
            <a:chExt cx="1118932" cy="370766"/>
          </a:xfrm>
        </p:grpSpPr>
        <p:sp>
          <p:nvSpPr>
            <p:cNvPr id="340" name="Прямоугольник 33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4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4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4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5889867" y="4183253"/>
            <a:ext cx="85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148" name="Прямоугольник 147"/>
          <p:cNvSpPr/>
          <p:nvPr/>
        </p:nvSpPr>
        <p:spPr>
          <a:xfrm>
            <a:off x="7841673" y="4644918"/>
            <a:ext cx="273987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pinned plug queue</a:t>
            </a:r>
            <a:endParaRPr lang="ru-RU" dirty="0"/>
          </a:p>
        </p:txBody>
      </p:sp>
      <p:cxnSp>
        <p:nvCxnSpPr>
          <p:cNvPr id="149" name="Прямая со стрелкой 148"/>
          <p:cNvCxnSpPr>
            <a:endCxn id="148" idx="1"/>
          </p:cNvCxnSpPr>
          <p:nvPr/>
        </p:nvCxnSpPr>
        <p:spPr>
          <a:xfrm>
            <a:off x="5977883" y="4829584"/>
            <a:ext cx="1863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Скругленная соединительная линия 149"/>
          <p:cNvCxnSpPr>
            <a:endCxn id="148" idx="1"/>
          </p:cNvCxnSpPr>
          <p:nvPr/>
        </p:nvCxnSpPr>
        <p:spPr>
          <a:xfrm rot="16200000" flipH="1">
            <a:off x="6724086" y="3711997"/>
            <a:ext cx="922052" cy="13131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4755358" y="5879999"/>
            <a:ext cx="120463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2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7096712" y="5879999"/>
            <a:ext cx="445423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65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7092782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10438147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65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7092782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10438147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5153223" y="2293604"/>
            <a:ext cx="830205" cy="369333"/>
            <a:chOff x="2170608" y="4564955"/>
            <a:chExt cx="830205" cy="369333"/>
          </a:xfrm>
          <a:solidFill>
            <a:schemeClr val="bg1"/>
          </a:solidFill>
        </p:grpSpPr>
        <p:sp>
          <p:nvSpPr>
            <p:cNvPr id="5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Выноска 2 1"/>
          <p:cNvSpPr/>
          <p:nvPr/>
        </p:nvSpPr>
        <p:spPr>
          <a:xfrm>
            <a:off x="7208737" y="3448480"/>
            <a:ext cx="3238208" cy="109581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2278"/>
              <a:gd name="adj6" fmla="val -37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Suspended </a:t>
            </a:r>
            <a:r>
              <a:rPr lang="ru-RU" dirty="0" smtClean="0"/>
              <a:t>только </a:t>
            </a:r>
            <a:r>
              <a:rPr lang="en-US" dirty="0" smtClean="0"/>
              <a:t>managed </a:t>
            </a:r>
            <a:r>
              <a:rPr lang="ru-RU" dirty="0" smtClean="0"/>
              <a:t>потоки. </a:t>
            </a:r>
            <a:r>
              <a:rPr lang="en-US" dirty="0" smtClean="0"/>
              <a:t>Unmanaged</a:t>
            </a:r>
            <a:r>
              <a:rPr lang="ru-RU" dirty="0" smtClean="0"/>
              <a:t> могут работать с памятью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956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7092782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10438147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2" name="Правая фигурная скобка 61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авая фигурная скобка 62"/>
          <p:cNvSpPr/>
          <p:nvPr/>
        </p:nvSpPr>
        <p:spPr>
          <a:xfrm rot="5400000">
            <a:off x="5563949" y="2603191"/>
            <a:ext cx="186950" cy="2888310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904422" y="3497648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3558872" y="3498015"/>
            <a:ext cx="193015" cy="110472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8679803" y="2393436"/>
            <a:ext cx="193015" cy="331374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TextBox 66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8" name="TextBox 67"/>
          <p:cNvSpPr txBox="1"/>
          <p:nvPr/>
        </p:nvSpPr>
        <p:spPr>
          <a:xfrm>
            <a:off x="324293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821179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0" name="TextBox 69"/>
          <p:cNvSpPr txBox="1"/>
          <p:nvPr/>
        </p:nvSpPr>
        <p:spPr>
          <a:xfrm>
            <a:off x="10584658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1" name="Правая фигурная скобка 70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TextBox 71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4565073" y="4183253"/>
            <a:ext cx="217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76" name="Прямоугольник 75"/>
          <p:cNvSpPr/>
          <p:nvPr/>
        </p:nvSpPr>
        <p:spPr>
          <a:xfrm>
            <a:off x="4213649" y="3504595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7" name="Группа 76"/>
          <p:cNvGrpSpPr/>
          <p:nvPr/>
        </p:nvGrpSpPr>
        <p:grpSpPr>
          <a:xfrm>
            <a:off x="1985166" y="3504595"/>
            <a:ext cx="1118932" cy="370766"/>
            <a:chOff x="1883425" y="4563522"/>
            <a:chExt cx="1118932" cy="370766"/>
          </a:xfrm>
        </p:grpSpPr>
        <p:sp>
          <p:nvSpPr>
            <p:cNvPr id="78" name="Прямоугольник 7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3" name="Группа 82"/>
          <p:cNvGrpSpPr/>
          <p:nvPr/>
        </p:nvGrpSpPr>
        <p:grpSpPr>
          <a:xfrm>
            <a:off x="3103743" y="3504133"/>
            <a:ext cx="1108590" cy="369333"/>
            <a:chOff x="1892223" y="4564955"/>
            <a:chExt cx="1108590" cy="369333"/>
          </a:xfrm>
        </p:grpSpPr>
        <p:sp>
          <p:nvSpPr>
            <p:cNvPr id="8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8" name="Группа 87"/>
          <p:cNvGrpSpPr/>
          <p:nvPr/>
        </p:nvGrpSpPr>
        <p:grpSpPr>
          <a:xfrm>
            <a:off x="4233697" y="3504134"/>
            <a:ext cx="538257" cy="369332"/>
            <a:chOff x="1892223" y="4564956"/>
            <a:chExt cx="538257" cy="369332"/>
          </a:xfrm>
        </p:grpSpPr>
        <p:sp>
          <p:nvSpPr>
            <p:cNvPr id="8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91" name="Группа 90"/>
          <p:cNvGrpSpPr/>
          <p:nvPr/>
        </p:nvGrpSpPr>
        <p:grpSpPr>
          <a:xfrm>
            <a:off x="5973674" y="3502700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92" name="Прямоугольник 9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3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6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7" name="Группа 96"/>
          <p:cNvGrpSpPr/>
          <p:nvPr/>
        </p:nvGrpSpPr>
        <p:grpSpPr>
          <a:xfrm>
            <a:off x="7092782" y="3502700"/>
            <a:ext cx="1118932" cy="370766"/>
            <a:chOff x="1883425" y="4563522"/>
            <a:chExt cx="1118932" cy="370766"/>
          </a:xfrm>
        </p:grpSpPr>
        <p:sp>
          <p:nvSpPr>
            <p:cNvPr id="98" name="Прямоугольник 9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3" name="Группа 102"/>
          <p:cNvGrpSpPr/>
          <p:nvPr/>
        </p:nvGrpSpPr>
        <p:grpSpPr>
          <a:xfrm>
            <a:off x="8211795" y="3504133"/>
            <a:ext cx="1108590" cy="369333"/>
            <a:chOff x="1892223" y="4564955"/>
            <a:chExt cx="1108590" cy="369333"/>
          </a:xfrm>
        </p:grpSpPr>
        <p:sp>
          <p:nvSpPr>
            <p:cNvPr id="10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8" name="Группа 107"/>
          <p:cNvGrpSpPr/>
          <p:nvPr/>
        </p:nvGrpSpPr>
        <p:grpSpPr>
          <a:xfrm>
            <a:off x="9329183" y="3502699"/>
            <a:ext cx="1108590" cy="369333"/>
            <a:chOff x="1892223" y="4564955"/>
            <a:chExt cx="1108590" cy="369333"/>
          </a:xfrm>
        </p:grpSpPr>
        <p:sp>
          <p:nvSpPr>
            <p:cNvPr id="10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3" name="Группа 112"/>
          <p:cNvGrpSpPr/>
          <p:nvPr/>
        </p:nvGrpSpPr>
        <p:grpSpPr>
          <a:xfrm>
            <a:off x="10438147" y="3501266"/>
            <a:ext cx="1118932" cy="370766"/>
            <a:chOff x="1883425" y="4563522"/>
            <a:chExt cx="1118932" cy="370766"/>
          </a:xfrm>
        </p:grpSpPr>
        <p:sp>
          <p:nvSpPr>
            <p:cNvPr id="114" name="Прямоугольник 11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9" name="Группа 118"/>
          <p:cNvGrpSpPr/>
          <p:nvPr/>
        </p:nvGrpSpPr>
        <p:grpSpPr>
          <a:xfrm>
            <a:off x="877670" y="3500913"/>
            <a:ext cx="1108590" cy="369333"/>
            <a:chOff x="1892223" y="4564955"/>
            <a:chExt cx="1108590" cy="369333"/>
          </a:xfrm>
        </p:grpSpPr>
        <p:sp>
          <p:nvSpPr>
            <p:cNvPr id="12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8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8" y="1496315"/>
            <a:ext cx="2271663" cy="32072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48" y="1496315"/>
            <a:ext cx="2271662" cy="3207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D08D411-0EDC-40EA-9C88-842EEE18B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852" y="419098"/>
            <a:ext cx="4191585" cy="4667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25D65E75-FE47-4688-A50E-7BD153F8D38D}"/>
              </a:ext>
            </a:extLst>
          </p:cNvPr>
          <p:cNvGrpSpPr/>
          <p:nvPr/>
        </p:nvGrpSpPr>
        <p:grpSpPr>
          <a:xfrm>
            <a:off x="6316852" y="5313995"/>
            <a:ext cx="4613222" cy="369332"/>
            <a:chOff x="6186324" y="5411452"/>
            <a:chExt cx="4613222" cy="369332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F5D99A41-F3BB-4867-A6EE-6C5F144D1583}"/>
                </a:ext>
              </a:extLst>
            </p:cNvPr>
            <p:cNvSpPr txBox="1"/>
            <p:nvPr/>
          </p:nvSpPr>
          <p:spPr>
            <a:xfrm>
              <a:off x="6186324" y="5411452"/>
              <a:ext cx="46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8"/>
                </a:rPr>
                <a:t>https://github.com/sidristij/dotnetbook</a:t>
              </a:r>
              <a:r>
                <a:rPr lang="en-US" dirty="0"/>
                <a:t> </a:t>
              </a:r>
            </a:p>
          </p:txBody>
        </p:sp>
        <p:pic>
          <p:nvPicPr>
            <p:cNvPr id="1026" name="Picture 2" descr="ÐÐ°ÑÑÐ¸Ð½ÐºÐ¸ Ð¿Ð¾ Ð·Ð°Ð¿ÑÐ¾ÑÑ github">
              <a:extLst>
                <a:ext uri="{FF2B5EF4-FFF2-40B4-BE49-F238E27FC236}">
                  <a16:creationId xmlns="" xmlns:a16="http://schemas.microsoft.com/office/drawing/2014/main" id="{EFFF7901-5549-42A7-B414-691A9312D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2" y="5476717"/>
              <a:ext cx="238801" cy="23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7073" y="1174673"/>
            <a:ext cx="2740398" cy="3869037"/>
          </a:xfrm>
          <a:prstGeom prst="rect">
            <a:avLst/>
          </a:prstGeom>
          <a:effectLst>
            <a:glow rad="177800">
              <a:schemeClr val="bg1">
                <a:alpha val="1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757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7092782" y="2110725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10438147" y="2109291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2" name="Правая фигурная скобка 61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авая фигурная скобка 62"/>
          <p:cNvSpPr/>
          <p:nvPr/>
        </p:nvSpPr>
        <p:spPr>
          <a:xfrm rot="5400000">
            <a:off x="5563949" y="2603191"/>
            <a:ext cx="186950" cy="2888310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904422" y="3497648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3558872" y="3498015"/>
            <a:ext cx="193015" cy="110472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8679803" y="2393436"/>
            <a:ext cx="193015" cy="331374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TextBox 66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8" name="TextBox 67"/>
          <p:cNvSpPr txBox="1"/>
          <p:nvPr/>
        </p:nvSpPr>
        <p:spPr>
          <a:xfrm>
            <a:off x="324293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821179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0" name="TextBox 69"/>
          <p:cNvSpPr txBox="1"/>
          <p:nvPr/>
        </p:nvSpPr>
        <p:spPr>
          <a:xfrm>
            <a:off x="10584658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1" name="Правая фигурная скобка 70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TextBox 71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4565073" y="4183253"/>
            <a:ext cx="217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76" name="Прямоугольник 75"/>
          <p:cNvSpPr/>
          <p:nvPr/>
        </p:nvSpPr>
        <p:spPr>
          <a:xfrm>
            <a:off x="4213649" y="3504595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7" name="Группа 76"/>
          <p:cNvGrpSpPr/>
          <p:nvPr/>
        </p:nvGrpSpPr>
        <p:grpSpPr>
          <a:xfrm>
            <a:off x="1985166" y="3504595"/>
            <a:ext cx="1118932" cy="370766"/>
            <a:chOff x="1883425" y="4563522"/>
            <a:chExt cx="1118932" cy="370766"/>
          </a:xfrm>
        </p:grpSpPr>
        <p:sp>
          <p:nvSpPr>
            <p:cNvPr id="78" name="Прямоугольник 7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3" name="Группа 82"/>
          <p:cNvGrpSpPr/>
          <p:nvPr/>
        </p:nvGrpSpPr>
        <p:grpSpPr>
          <a:xfrm>
            <a:off x="3103743" y="3504133"/>
            <a:ext cx="1108590" cy="369333"/>
            <a:chOff x="1892223" y="4564955"/>
            <a:chExt cx="1108590" cy="369333"/>
          </a:xfrm>
        </p:grpSpPr>
        <p:sp>
          <p:nvSpPr>
            <p:cNvPr id="8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8" name="Группа 87"/>
          <p:cNvGrpSpPr/>
          <p:nvPr/>
        </p:nvGrpSpPr>
        <p:grpSpPr>
          <a:xfrm>
            <a:off x="4233697" y="3504134"/>
            <a:ext cx="538257" cy="369332"/>
            <a:chOff x="1892223" y="4564956"/>
            <a:chExt cx="538257" cy="369332"/>
          </a:xfrm>
        </p:grpSpPr>
        <p:sp>
          <p:nvSpPr>
            <p:cNvPr id="8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91" name="Группа 90"/>
          <p:cNvGrpSpPr/>
          <p:nvPr/>
        </p:nvGrpSpPr>
        <p:grpSpPr>
          <a:xfrm>
            <a:off x="5973674" y="3502700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92" name="Прямоугольник 9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3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6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7" name="Группа 96"/>
          <p:cNvGrpSpPr/>
          <p:nvPr/>
        </p:nvGrpSpPr>
        <p:grpSpPr>
          <a:xfrm>
            <a:off x="7092782" y="3502700"/>
            <a:ext cx="1118932" cy="370766"/>
            <a:chOff x="1883425" y="4563522"/>
            <a:chExt cx="1118932" cy="370766"/>
          </a:xfrm>
        </p:grpSpPr>
        <p:sp>
          <p:nvSpPr>
            <p:cNvPr id="98" name="Прямоугольник 9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3" name="Группа 102"/>
          <p:cNvGrpSpPr/>
          <p:nvPr/>
        </p:nvGrpSpPr>
        <p:grpSpPr>
          <a:xfrm>
            <a:off x="8211795" y="3504133"/>
            <a:ext cx="1108590" cy="369333"/>
            <a:chOff x="1892223" y="4564955"/>
            <a:chExt cx="1108590" cy="369333"/>
          </a:xfrm>
        </p:grpSpPr>
        <p:sp>
          <p:nvSpPr>
            <p:cNvPr id="10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8" name="Группа 107"/>
          <p:cNvGrpSpPr/>
          <p:nvPr/>
        </p:nvGrpSpPr>
        <p:grpSpPr>
          <a:xfrm>
            <a:off x="9329183" y="3502699"/>
            <a:ext cx="1108590" cy="369333"/>
            <a:chOff x="1892223" y="4564955"/>
            <a:chExt cx="1108590" cy="369333"/>
          </a:xfrm>
        </p:grpSpPr>
        <p:sp>
          <p:nvSpPr>
            <p:cNvPr id="10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3" name="Группа 112"/>
          <p:cNvGrpSpPr/>
          <p:nvPr/>
        </p:nvGrpSpPr>
        <p:grpSpPr>
          <a:xfrm>
            <a:off x="10438147" y="3501266"/>
            <a:ext cx="1118932" cy="370766"/>
            <a:chOff x="1883425" y="4563522"/>
            <a:chExt cx="1118932" cy="370766"/>
          </a:xfrm>
        </p:grpSpPr>
        <p:sp>
          <p:nvSpPr>
            <p:cNvPr id="114" name="Прямоугольник 11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9" name="Группа 118"/>
          <p:cNvGrpSpPr/>
          <p:nvPr/>
        </p:nvGrpSpPr>
        <p:grpSpPr>
          <a:xfrm>
            <a:off x="877670" y="3500913"/>
            <a:ext cx="1108590" cy="369333"/>
            <a:chOff x="1892223" y="4564955"/>
            <a:chExt cx="1108590" cy="369333"/>
          </a:xfrm>
        </p:grpSpPr>
        <p:sp>
          <p:nvSpPr>
            <p:cNvPr id="12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24" name="Прямоугольник 123"/>
          <p:cNvSpPr/>
          <p:nvPr/>
        </p:nvSpPr>
        <p:spPr>
          <a:xfrm>
            <a:off x="4207743" y="4895646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5" name="Группа 124"/>
          <p:cNvGrpSpPr/>
          <p:nvPr/>
        </p:nvGrpSpPr>
        <p:grpSpPr>
          <a:xfrm>
            <a:off x="875032" y="4895646"/>
            <a:ext cx="1118932" cy="370766"/>
            <a:chOff x="1883425" y="4563522"/>
            <a:chExt cx="1118932" cy="370766"/>
          </a:xfrm>
        </p:grpSpPr>
        <p:sp>
          <p:nvSpPr>
            <p:cNvPr id="126" name="Прямоугольник 12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6" name="Группа 135"/>
          <p:cNvGrpSpPr/>
          <p:nvPr/>
        </p:nvGrpSpPr>
        <p:grpSpPr>
          <a:xfrm>
            <a:off x="4227791" y="4895185"/>
            <a:ext cx="538257" cy="369332"/>
            <a:chOff x="1892223" y="4564956"/>
            <a:chExt cx="538257" cy="369332"/>
          </a:xfrm>
        </p:grpSpPr>
        <p:sp>
          <p:nvSpPr>
            <p:cNvPr id="13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139" name="Группа 138"/>
          <p:cNvGrpSpPr/>
          <p:nvPr/>
        </p:nvGrpSpPr>
        <p:grpSpPr>
          <a:xfrm>
            <a:off x="1988776" y="4893751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140" name="Прямоугольник 13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61" name="Группа 160"/>
          <p:cNvGrpSpPr/>
          <p:nvPr/>
        </p:nvGrpSpPr>
        <p:grpSpPr>
          <a:xfrm>
            <a:off x="5961263" y="4892317"/>
            <a:ext cx="1118932" cy="370766"/>
            <a:chOff x="1883425" y="4563522"/>
            <a:chExt cx="1118932" cy="370766"/>
          </a:xfrm>
        </p:grpSpPr>
        <p:sp>
          <p:nvSpPr>
            <p:cNvPr id="162" name="Прямоугольник 16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3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6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2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116956" y="4892317"/>
            <a:ext cx="110662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73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7078618" y="4892491"/>
            <a:ext cx="4472328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856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0893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54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0893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4" name="Правая фигурная скобка 213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5" name="Правая фигурная скобка 214"/>
          <p:cNvSpPr/>
          <p:nvPr/>
        </p:nvSpPr>
        <p:spPr>
          <a:xfrm rot="5400000">
            <a:off x="5563949" y="2603191"/>
            <a:ext cx="186950" cy="2888310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6" name="Правая фигурная скобка 215"/>
          <p:cNvSpPr/>
          <p:nvPr/>
        </p:nvSpPr>
        <p:spPr>
          <a:xfrm rot="5400000">
            <a:off x="7572212" y="3496856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7" name="Правая фигурная скобка 216"/>
          <p:cNvSpPr/>
          <p:nvPr/>
        </p:nvSpPr>
        <p:spPr>
          <a:xfrm rot="5400000">
            <a:off x="3558872" y="3498015"/>
            <a:ext cx="193015" cy="110472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8" name="Правая фигурная скобка 217"/>
          <p:cNvSpPr/>
          <p:nvPr/>
        </p:nvSpPr>
        <p:spPr>
          <a:xfrm rot="5400000">
            <a:off x="9797885" y="2374653"/>
            <a:ext cx="193015" cy="3351314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9" name="TextBox 218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220" name="TextBox 219"/>
          <p:cNvSpPr txBox="1"/>
          <p:nvPr/>
        </p:nvSpPr>
        <p:spPr>
          <a:xfrm>
            <a:off x="324293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1" name="TextBox 220"/>
          <p:cNvSpPr txBox="1"/>
          <p:nvPr/>
        </p:nvSpPr>
        <p:spPr>
          <a:xfrm>
            <a:off x="9487853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2" name="TextBox 221"/>
          <p:cNvSpPr txBox="1"/>
          <p:nvPr/>
        </p:nvSpPr>
        <p:spPr>
          <a:xfrm>
            <a:off x="7252448" y="4182461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223" name="Правая фигурная скобка 222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4" name="TextBox 223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5" name="TextBox 224"/>
          <p:cNvSpPr txBox="1"/>
          <p:nvPr/>
        </p:nvSpPr>
        <p:spPr>
          <a:xfrm>
            <a:off x="4565073" y="4183253"/>
            <a:ext cx="217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226" name="Прямоугольник 225"/>
          <p:cNvSpPr/>
          <p:nvPr/>
        </p:nvSpPr>
        <p:spPr>
          <a:xfrm>
            <a:off x="4213649" y="3504595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7" name="Группа 226"/>
          <p:cNvGrpSpPr/>
          <p:nvPr/>
        </p:nvGrpSpPr>
        <p:grpSpPr>
          <a:xfrm>
            <a:off x="1985166" y="3504595"/>
            <a:ext cx="1118932" cy="370766"/>
            <a:chOff x="1883425" y="4563522"/>
            <a:chExt cx="1118932" cy="370766"/>
          </a:xfrm>
        </p:grpSpPr>
        <p:sp>
          <p:nvSpPr>
            <p:cNvPr id="228" name="Прямоугольник 22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3" name="Группа 232"/>
          <p:cNvGrpSpPr/>
          <p:nvPr/>
        </p:nvGrpSpPr>
        <p:grpSpPr>
          <a:xfrm>
            <a:off x="3103743" y="3504133"/>
            <a:ext cx="1108590" cy="369333"/>
            <a:chOff x="1892223" y="4564955"/>
            <a:chExt cx="1108590" cy="369333"/>
          </a:xfrm>
        </p:grpSpPr>
        <p:sp>
          <p:nvSpPr>
            <p:cNvPr id="23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8" name="Группа 237"/>
          <p:cNvGrpSpPr/>
          <p:nvPr/>
        </p:nvGrpSpPr>
        <p:grpSpPr>
          <a:xfrm>
            <a:off x="4233697" y="3504134"/>
            <a:ext cx="538257" cy="369332"/>
            <a:chOff x="1892223" y="4564956"/>
            <a:chExt cx="538257" cy="369332"/>
          </a:xfrm>
        </p:grpSpPr>
        <p:sp>
          <p:nvSpPr>
            <p:cNvPr id="23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41" name="Группа 240"/>
          <p:cNvGrpSpPr/>
          <p:nvPr/>
        </p:nvGrpSpPr>
        <p:grpSpPr>
          <a:xfrm>
            <a:off x="5973674" y="3502700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42" name="Прямоугольник 24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3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4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6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1" name="Группа 260"/>
          <p:cNvGrpSpPr/>
          <p:nvPr/>
        </p:nvGrpSpPr>
        <p:grpSpPr>
          <a:xfrm>
            <a:off x="10434441" y="3507466"/>
            <a:ext cx="1118932" cy="370766"/>
            <a:chOff x="1883425" y="4563522"/>
            <a:chExt cx="1118932" cy="370766"/>
          </a:xfrm>
        </p:grpSpPr>
        <p:sp>
          <p:nvSpPr>
            <p:cNvPr id="262" name="Прямоугольник 26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95" name="Группа 294"/>
          <p:cNvGrpSpPr/>
          <p:nvPr/>
        </p:nvGrpSpPr>
        <p:grpSpPr>
          <a:xfrm>
            <a:off x="8211795" y="3504133"/>
            <a:ext cx="1108590" cy="369333"/>
            <a:chOff x="1892223" y="4564955"/>
            <a:chExt cx="1108590" cy="369333"/>
          </a:xfrm>
        </p:grpSpPr>
        <p:sp>
          <p:nvSpPr>
            <p:cNvPr id="29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5" name="Группа 304"/>
          <p:cNvGrpSpPr/>
          <p:nvPr/>
        </p:nvGrpSpPr>
        <p:grpSpPr>
          <a:xfrm>
            <a:off x="9329183" y="3502699"/>
            <a:ext cx="1108590" cy="369333"/>
            <a:chOff x="1892223" y="4564955"/>
            <a:chExt cx="1108590" cy="369333"/>
          </a:xfrm>
        </p:grpSpPr>
        <p:sp>
          <p:nvSpPr>
            <p:cNvPr id="30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0" name="Группа 309"/>
          <p:cNvGrpSpPr/>
          <p:nvPr/>
        </p:nvGrpSpPr>
        <p:grpSpPr>
          <a:xfrm>
            <a:off x="7101348" y="3507466"/>
            <a:ext cx="1118932" cy="370766"/>
            <a:chOff x="1883425" y="4563522"/>
            <a:chExt cx="1118932" cy="370766"/>
          </a:xfrm>
        </p:grpSpPr>
        <p:sp>
          <p:nvSpPr>
            <p:cNvPr id="311" name="Прямоугольник 3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6" name="Группа 315"/>
          <p:cNvGrpSpPr/>
          <p:nvPr/>
        </p:nvGrpSpPr>
        <p:grpSpPr>
          <a:xfrm>
            <a:off x="877670" y="3500913"/>
            <a:ext cx="1108590" cy="369333"/>
            <a:chOff x="1892223" y="4564955"/>
            <a:chExt cx="1108590" cy="369333"/>
          </a:xfrm>
        </p:grpSpPr>
        <p:sp>
          <p:nvSpPr>
            <p:cNvPr id="31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2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68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0893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4" name="Правая фигурная скобка 213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5" name="Правая фигурная скобка 214"/>
          <p:cNvSpPr/>
          <p:nvPr/>
        </p:nvSpPr>
        <p:spPr>
          <a:xfrm rot="5400000">
            <a:off x="5563949" y="2603191"/>
            <a:ext cx="186950" cy="2888310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6" name="Правая фигурная скобка 215"/>
          <p:cNvSpPr/>
          <p:nvPr/>
        </p:nvSpPr>
        <p:spPr>
          <a:xfrm rot="5400000">
            <a:off x="7572212" y="3496856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7" name="Правая фигурная скобка 216"/>
          <p:cNvSpPr/>
          <p:nvPr/>
        </p:nvSpPr>
        <p:spPr>
          <a:xfrm rot="5400000">
            <a:off x="3558872" y="3498015"/>
            <a:ext cx="193015" cy="110472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8" name="Правая фигурная скобка 217"/>
          <p:cNvSpPr/>
          <p:nvPr/>
        </p:nvSpPr>
        <p:spPr>
          <a:xfrm rot="5400000">
            <a:off x="9797885" y="2374653"/>
            <a:ext cx="193015" cy="3351314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9" name="TextBox 218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220" name="TextBox 219"/>
          <p:cNvSpPr txBox="1"/>
          <p:nvPr/>
        </p:nvSpPr>
        <p:spPr>
          <a:xfrm>
            <a:off x="324293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1" name="TextBox 220"/>
          <p:cNvSpPr txBox="1"/>
          <p:nvPr/>
        </p:nvSpPr>
        <p:spPr>
          <a:xfrm>
            <a:off x="9487853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2" name="TextBox 221"/>
          <p:cNvSpPr txBox="1"/>
          <p:nvPr/>
        </p:nvSpPr>
        <p:spPr>
          <a:xfrm>
            <a:off x="7252448" y="4182461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223" name="Правая фигурная скобка 222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4" name="TextBox 223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5" name="TextBox 224"/>
          <p:cNvSpPr txBox="1"/>
          <p:nvPr/>
        </p:nvSpPr>
        <p:spPr>
          <a:xfrm>
            <a:off x="4565073" y="4183253"/>
            <a:ext cx="217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226" name="Прямоугольник 225"/>
          <p:cNvSpPr/>
          <p:nvPr/>
        </p:nvSpPr>
        <p:spPr>
          <a:xfrm>
            <a:off x="4213649" y="3504595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7" name="Группа 226"/>
          <p:cNvGrpSpPr/>
          <p:nvPr/>
        </p:nvGrpSpPr>
        <p:grpSpPr>
          <a:xfrm>
            <a:off x="1985166" y="3504595"/>
            <a:ext cx="1118932" cy="370766"/>
            <a:chOff x="1883425" y="4563522"/>
            <a:chExt cx="1118932" cy="370766"/>
          </a:xfrm>
        </p:grpSpPr>
        <p:sp>
          <p:nvSpPr>
            <p:cNvPr id="228" name="Прямоугольник 22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3" name="Группа 232"/>
          <p:cNvGrpSpPr/>
          <p:nvPr/>
        </p:nvGrpSpPr>
        <p:grpSpPr>
          <a:xfrm>
            <a:off x="3103743" y="3504133"/>
            <a:ext cx="1108590" cy="369333"/>
            <a:chOff x="1892223" y="4564955"/>
            <a:chExt cx="1108590" cy="369333"/>
          </a:xfrm>
        </p:grpSpPr>
        <p:sp>
          <p:nvSpPr>
            <p:cNvPr id="23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8" name="Группа 237"/>
          <p:cNvGrpSpPr/>
          <p:nvPr/>
        </p:nvGrpSpPr>
        <p:grpSpPr>
          <a:xfrm>
            <a:off x="4233697" y="3504134"/>
            <a:ext cx="538257" cy="369332"/>
            <a:chOff x="1892223" y="4564956"/>
            <a:chExt cx="538257" cy="369332"/>
          </a:xfrm>
        </p:grpSpPr>
        <p:sp>
          <p:nvSpPr>
            <p:cNvPr id="23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41" name="Группа 240"/>
          <p:cNvGrpSpPr/>
          <p:nvPr/>
        </p:nvGrpSpPr>
        <p:grpSpPr>
          <a:xfrm>
            <a:off x="5973674" y="3502700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42" name="Прямоугольник 24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3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4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6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1" name="Группа 260"/>
          <p:cNvGrpSpPr/>
          <p:nvPr/>
        </p:nvGrpSpPr>
        <p:grpSpPr>
          <a:xfrm>
            <a:off x="10434441" y="3507466"/>
            <a:ext cx="1118932" cy="370766"/>
            <a:chOff x="1883425" y="4563522"/>
            <a:chExt cx="1118932" cy="370766"/>
          </a:xfrm>
        </p:grpSpPr>
        <p:sp>
          <p:nvSpPr>
            <p:cNvPr id="262" name="Прямоугольник 26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95" name="Группа 294"/>
          <p:cNvGrpSpPr/>
          <p:nvPr/>
        </p:nvGrpSpPr>
        <p:grpSpPr>
          <a:xfrm>
            <a:off x="8211795" y="3504133"/>
            <a:ext cx="1108590" cy="369333"/>
            <a:chOff x="1892223" y="4564955"/>
            <a:chExt cx="1108590" cy="369333"/>
          </a:xfrm>
        </p:grpSpPr>
        <p:sp>
          <p:nvSpPr>
            <p:cNvPr id="29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5" name="Группа 304"/>
          <p:cNvGrpSpPr/>
          <p:nvPr/>
        </p:nvGrpSpPr>
        <p:grpSpPr>
          <a:xfrm>
            <a:off x="9329183" y="3502699"/>
            <a:ext cx="1108590" cy="369333"/>
            <a:chOff x="1892223" y="4564955"/>
            <a:chExt cx="1108590" cy="369333"/>
          </a:xfrm>
        </p:grpSpPr>
        <p:sp>
          <p:nvSpPr>
            <p:cNvPr id="30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0" name="Группа 309"/>
          <p:cNvGrpSpPr/>
          <p:nvPr/>
        </p:nvGrpSpPr>
        <p:grpSpPr>
          <a:xfrm>
            <a:off x="7101348" y="3507466"/>
            <a:ext cx="1118932" cy="370766"/>
            <a:chOff x="1883425" y="4563522"/>
            <a:chExt cx="1118932" cy="370766"/>
          </a:xfrm>
        </p:grpSpPr>
        <p:sp>
          <p:nvSpPr>
            <p:cNvPr id="311" name="Прямоугольник 3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6" name="Группа 315"/>
          <p:cNvGrpSpPr/>
          <p:nvPr/>
        </p:nvGrpSpPr>
        <p:grpSpPr>
          <a:xfrm>
            <a:off x="877670" y="3500913"/>
            <a:ext cx="1108590" cy="369333"/>
            <a:chOff x="1892223" y="4564955"/>
            <a:chExt cx="1108590" cy="369333"/>
          </a:xfrm>
        </p:grpSpPr>
        <p:sp>
          <p:nvSpPr>
            <p:cNvPr id="31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2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6271374" y="3732664"/>
            <a:ext cx="830205" cy="369333"/>
            <a:chOff x="2170608" y="4564955"/>
            <a:chExt cx="830205" cy="369333"/>
          </a:xfrm>
          <a:solidFill>
            <a:schemeClr val="bg1"/>
          </a:solidFill>
        </p:grpSpPr>
        <p:sp>
          <p:nvSpPr>
            <p:cNvPr id="5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1" name="Выноска 2 120"/>
          <p:cNvSpPr/>
          <p:nvPr/>
        </p:nvSpPr>
        <p:spPr>
          <a:xfrm>
            <a:off x="7868749" y="4997742"/>
            <a:ext cx="3238208" cy="109581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2278"/>
              <a:gd name="adj6" fmla="val -37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Suspended </a:t>
            </a:r>
            <a:r>
              <a:rPr lang="ru-RU" dirty="0" smtClean="0"/>
              <a:t>только </a:t>
            </a:r>
            <a:r>
              <a:rPr lang="en-US" dirty="0" smtClean="0"/>
              <a:t>managed </a:t>
            </a:r>
            <a:r>
              <a:rPr lang="ru-RU" dirty="0" smtClean="0"/>
              <a:t>потоки. </a:t>
            </a:r>
            <a:r>
              <a:rPr lang="en-US" dirty="0" smtClean="0"/>
              <a:t>Unmanaged</a:t>
            </a:r>
            <a:r>
              <a:rPr lang="ru-RU" dirty="0" smtClean="0"/>
              <a:t> могут работать с памятью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396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1985166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3103743" y="2112158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0893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877670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4" name="Правая фигурная скобка 213"/>
          <p:cNvSpPr/>
          <p:nvPr/>
        </p:nvSpPr>
        <p:spPr>
          <a:xfrm rot="5400000">
            <a:off x="2456030" y="348379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5" name="Правая фигурная скобка 214"/>
          <p:cNvSpPr/>
          <p:nvPr/>
        </p:nvSpPr>
        <p:spPr>
          <a:xfrm rot="5400000">
            <a:off x="5563949" y="2603191"/>
            <a:ext cx="186950" cy="2888310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6" name="Правая фигурная скобка 215"/>
          <p:cNvSpPr/>
          <p:nvPr/>
        </p:nvSpPr>
        <p:spPr>
          <a:xfrm rot="5400000">
            <a:off x="7572212" y="3496856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7" name="Правая фигурная скобка 216"/>
          <p:cNvSpPr/>
          <p:nvPr/>
        </p:nvSpPr>
        <p:spPr>
          <a:xfrm rot="5400000">
            <a:off x="3558872" y="3498015"/>
            <a:ext cx="193015" cy="110472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8" name="Правая фигурная скобка 217"/>
          <p:cNvSpPr/>
          <p:nvPr/>
        </p:nvSpPr>
        <p:spPr>
          <a:xfrm rot="5400000">
            <a:off x="9797885" y="2374653"/>
            <a:ext cx="193015" cy="3351314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9" name="TextBox 218"/>
          <p:cNvSpPr txBox="1"/>
          <p:nvPr/>
        </p:nvSpPr>
        <p:spPr>
          <a:xfrm>
            <a:off x="2119456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220" name="TextBox 219"/>
          <p:cNvSpPr txBox="1"/>
          <p:nvPr/>
        </p:nvSpPr>
        <p:spPr>
          <a:xfrm>
            <a:off x="324293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1" name="TextBox 220"/>
          <p:cNvSpPr txBox="1"/>
          <p:nvPr/>
        </p:nvSpPr>
        <p:spPr>
          <a:xfrm>
            <a:off x="9487853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2" name="TextBox 221"/>
          <p:cNvSpPr txBox="1"/>
          <p:nvPr/>
        </p:nvSpPr>
        <p:spPr>
          <a:xfrm>
            <a:off x="7252448" y="4182461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223" name="Правая фигурная скобка 222"/>
          <p:cNvSpPr/>
          <p:nvPr/>
        </p:nvSpPr>
        <p:spPr>
          <a:xfrm rot="5400000">
            <a:off x="1340914" y="348622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4" name="TextBox 223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5" name="TextBox 224"/>
          <p:cNvSpPr txBox="1"/>
          <p:nvPr/>
        </p:nvSpPr>
        <p:spPr>
          <a:xfrm>
            <a:off x="4565073" y="4183253"/>
            <a:ext cx="217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226" name="Прямоугольник 225"/>
          <p:cNvSpPr/>
          <p:nvPr/>
        </p:nvSpPr>
        <p:spPr>
          <a:xfrm>
            <a:off x="4213649" y="3504595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7" name="Группа 226"/>
          <p:cNvGrpSpPr/>
          <p:nvPr/>
        </p:nvGrpSpPr>
        <p:grpSpPr>
          <a:xfrm>
            <a:off x="1985166" y="3504595"/>
            <a:ext cx="1118932" cy="370766"/>
            <a:chOff x="1883425" y="4563522"/>
            <a:chExt cx="1118932" cy="370766"/>
          </a:xfrm>
        </p:grpSpPr>
        <p:sp>
          <p:nvSpPr>
            <p:cNvPr id="228" name="Прямоугольник 22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3" name="Группа 232"/>
          <p:cNvGrpSpPr/>
          <p:nvPr/>
        </p:nvGrpSpPr>
        <p:grpSpPr>
          <a:xfrm>
            <a:off x="3103743" y="3504133"/>
            <a:ext cx="1108590" cy="369333"/>
            <a:chOff x="1892223" y="4564955"/>
            <a:chExt cx="1108590" cy="369333"/>
          </a:xfrm>
        </p:grpSpPr>
        <p:sp>
          <p:nvSpPr>
            <p:cNvPr id="23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8" name="Группа 237"/>
          <p:cNvGrpSpPr/>
          <p:nvPr/>
        </p:nvGrpSpPr>
        <p:grpSpPr>
          <a:xfrm>
            <a:off x="4233697" y="3504134"/>
            <a:ext cx="538257" cy="369332"/>
            <a:chOff x="1892223" y="4564956"/>
            <a:chExt cx="538257" cy="369332"/>
          </a:xfrm>
        </p:grpSpPr>
        <p:sp>
          <p:nvSpPr>
            <p:cNvPr id="23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41" name="Группа 240"/>
          <p:cNvGrpSpPr/>
          <p:nvPr/>
        </p:nvGrpSpPr>
        <p:grpSpPr>
          <a:xfrm>
            <a:off x="5973674" y="3502700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42" name="Прямоугольник 24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3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4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6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1" name="Группа 260"/>
          <p:cNvGrpSpPr/>
          <p:nvPr/>
        </p:nvGrpSpPr>
        <p:grpSpPr>
          <a:xfrm>
            <a:off x="10434441" y="3507466"/>
            <a:ext cx="1118932" cy="370766"/>
            <a:chOff x="1883425" y="4563522"/>
            <a:chExt cx="1118932" cy="370766"/>
          </a:xfrm>
        </p:grpSpPr>
        <p:sp>
          <p:nvSpPr>
            <p:cNvPr id="262" name="Прямоугольник 26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95" name="Группа 294"/>
          <p:cNvGrpSpPr/>
          <p:nvPr/>
        </p:nvGrpSpPr>
        <p:grpSpPr>
          <a:xfrm>
            <a:off x="8211795" y="3504133"/>
            <a:ext cx="1108590" cy="369333"/>
            <a:chOff x="1892223" y="4564955"/>
            <a:chExt cx="1108590" cy="369333"/>
          </a:xfrm>
        </p:grpSpPr>
        <p:sp>
          <p:nvSpPr>
            <p:cNvPr id="29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5" name="Группа 304"/>
          <p:cNvGrpSpPr/>
          <p:nvPr/>
        </p:nvGrpSpPr>
        <p:grpSpPr>
          <a:xfrm>
            <a:off x="9329183" y="3502699"/>
            <a:ext cx="1108590" cy="369333"/>
            <a:chOff x="1892223" y="4564955"/>
            <a:chExt cx="1108590" cy="369333"/>
          </a:xfrm>
        </p:grpSpPr>
        <p:sp>
          <p:nvSpPr>
            <p:cNvPr id="30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0" name="Группа 309"/>
          <p:cNvGrpSpPr/>
          <p:nvPr/>
        </p:nvGrpSpPr>
        <p:grpSpPr>
          <a:xfrm>
            <a:off x="7101348" y="3507466"/>
            <a:ext cx="1118932" cy="370766"/>
            <a:chOff x="1883425" y="4563522"/>
            <a:chExt cx="1118932" cy="370766"/>
          </a:xfrm>
        </p:grpSpPr>
        <p:sp>
          <p:nvSpPr>
            <p:cNvPr id="311" name="Прямоугольник 3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6" name="Группа 315"/>
          <p:cNvGrpSpPr/>
          <p:nvPr/>
        </p:nvGrpSpPr>
        <p:grpSpPr>
          <a:xfrm>
            <a:off x="877670" y="3500913"/>
            <a:ext cx="1108590" cy="369333"/>
            <a:chOff x="1892223" y="4564955"/>
            <a:chExt cx="1108590" cy="369333"/>
          </a:xfrm>
        </p:grpSpPr>
        <p:sp>
          <p:nvSpPr>
            <p:cNvPr id="31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2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6271374" y="3502699"/>
            <a:ext cx="830205" cy="369333"/>
            <a:chOff x="2170608" y="4564955"/>
            <a:chExt cx="830205" cy="369333"/>
          </a:xfrm>
          <a:solidFill>
            <a:schemeClr val="bg1"/>
          </a:solidFill>
        </p:grpSpPr>
        <p:sp>
          <p:nvSpPr>
            <p:cNvPr id="5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2" name="Прямоугольник 121"/>
          <p:cNvSpPr/>
          <p:nvPr/>
        </p:nvSpPr>
        <p:spPr>
          <a:xfrm>
            <a:off x="6260857" y="4845581"/>
            <a:ext cx="84017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TextBox 122"/>
          <p:cNvSpPr txBox="1"/>
          <p:nvPr/>
        </p:nvSpPr>
        <p:spPr>
          <a:xfrm>
            <a:off x="7131251" y="4843323"/>
            <a:ext cx="18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saved_post_plug</a:t>
            </a:r>
            <a:endParaRPr lang="ru-RU" sz="1600" dirty="0"/>
          </a:p>
        </p:txBody>
      </p:sp>
      <p:sp>
        <p:nvSpPr>
          <p:cNvPr id="124" name="Прямоугольник 123"/>
          <p:cNvSpPr/>
          <p:nvPr/>
        </p:nvSpPr>
        <p:spPr>
          <a:xfrm>
            <a:off x="2484787" y="4845581"/>
            <a:ext cx="273987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pinned plug queue</a:t>
            </a:r>
            <a:endParaRPr lang="ru-RU" dirty="0"/>
          </a:p>
        </p:txBody>
      </p:sp>
      <p:cxnSp>
        <p:nvCxnSpPr>
          <p:cNvPr id="125" name="Прямая со стрелкой 124"/>
          <p:cNvCxnSpPr>
            <a:stCxn id="122" idx="1"/>
            <a:endCxn id="124" idx="3"/>
          </p:cNvCxnSpPr>
          <p:nvPr/>
        </p:nvCxnSpPr>
        <p:spPr>
          <a:xfrm flipH="1">
            <a:off x="5224662" y="5030247"/>
            <a:ext cx="1036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Скругленная соединительная линия 125"/>
          <p:cNvCxnSpPr>
            <a:stCxn id="226" idx="2"/>
            <a:endCxn id="124" idx="0"/>
          </p:cNvCxnSpPr>
          <p:nvPr/>
        </p:nvCxnSpPr>
        <p:spPr>
          <a:xfrm rot="5400000">
            <a:off x="3989514" y="3739139"/>
            <a:ext cx="971654" cy="12412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16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Objects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3120128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2013573" y="2113431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5973674" y="2110725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64" name="Прямоугольник 26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0893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8211795" y="211215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072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906357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5" name="Правая фигурная скобка 214"/>
          <p:cNvSpPr/>
          <p:nvPr/>
        </p:nvSpPr>
        <p:spPr>
          <a:xfrm rot="5400000">
            <a:off x="5563949" y="2603191"/>
            <a:ext cx="186950" cy="2888310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6" name="Правая фигурная скобка 215"/>
          <p:cNvSpPr/>
          <p:nvPr/>
        </p:nvSpPr>
        <p:spPr>
          <a:xfrm rot="5400000">
            <a:off x="7572212" y="3496856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7" name="Правая фигурная скобка 216"/>
          <p:cNvSpPr/>
          <p:nvPr/>
        </p:nvSpPr>
        <p:spPr>
          <a:xfrm rot="5400000">
            <a:off x="3558872" y="3498015"/>
            <a:ext cx="193015" cy="110472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8" name="Правая фигурная скобка 217"/>
          <p:cNvSpPr/>
          <p:nvPr/>
        </p:nvSpPr>
        <p:spPr>
          <a:xfrm rot="5400000">
            <a:off x="9797885" y="2374653"/>
            <a:ext cx="193015" cy="3351314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0" name="TextBox 219"/>
          <p:cNvSpPr txBox="1"/>
          <p:nvPr/>
        </p:nvSpPr>
        <p:spPr>
          <a:xfrm>
            <a:off x="3242935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221" name="TextBox 220"/>
          <p:cNvSpPr txBox="1"/>
          <p:nvPr/>
        </p:nvSpPr>
        <p:spPr>
          <a:xfrm>
            <a:off x="9487853" y="4183253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2" name="TextBox 221"/>
          <p:cNvSpPr txBox="1"/>
          <p:nvPr/>
        </p:nvSpPr>
        <p:spPr>
          <a:xfrm>
            <a:off x="7252448" y="4182461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223" name="Правая фигурная скобка 222"/>
          <p:cNvSpPr/>
          <p:nvPr/>
        </p:nvSpPr>
        <p:spPr>
          <a:xfrm rot="5400000">
            <a:off x="1898703" y="2928431"/>
            <a:ext cx="186950" cy="2221676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4" name="TextBox 223"/>
          <p:cNvSpPr txBox="1"/>
          <p:nvPr/>
        </p:nvSpPr>
        <p:spPr>
          <a:xfrm>
            <a:off x="1012393" y="415696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25" name="TextBox 224"/>
          <p:cNvSpPr txBox="1"/>
          <p:nvPr/>
        </p:nvSpPr>
        <p:spPr>
          <a:xfrm>
            <a:off x="4565073" y="4183253"/>
            <a:ext cx="217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pinned  plug</a:t>
            </a:r>
            <a:endParaRPr lang="ru-RU" dirty="0"/>
          </a:p>
        </p:txBody>
      </p:sp>
      <p:sp>
        <p:nvSpPr>
          <p:cNvPr id="226" name="Прямоугольник 225"/>
          <p:cNvSpPr/>
          <p:nvPr/>
        </p:nvSpPr>
        <p:spPr>
          <a:xfrm>
            <a:off x="4213649" y="3504595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7" name="Группа 226"/>
          <p:cNvGrpSpPr/>
          <p:nvPr/>
        </p:nvGrpSpPr>
        <p:grpSpPr>
          <a:xfrm>
            <a:off x="3105223" y="3504595"/>
            <a:ext cx="1118932" cy="370766"/>
            <a:chOff x="1883425" y="4563522"/>
            <a:chExt cx="1118932" cy="370766"/>
          </a:xfrm>
        </p:grpSpPr>
        <p:sp>
          <p:nvSpPr>
            <p:cNvPr id="228" name="Прямоугольник 22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3" name="Группа 232"/>
          <p:cNvGrpSpPr/>
          <p:nvPr/>
        </p:nvGrpSpPr>
        <p:grpSpPr>
          <a:xfrm>
            <a:off x="1996886" y="3500913"/>
            <a:ext cx="1108590" cy="369333"/>
            <a:chOff x="1892223" y="4564955"/>
            <a:chExt cx="1108590" cy="369333"/>
          </a:xfrm>
        </p:grpSpPr>
        <p:sp>
          <p:nvSpPr>
            <p:cNvPr id="23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3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8" name="Группа 237"/>
          <p:cNvGrpSpPr/>
          <p:nvPr/>
        </p:nvGrpSpPr>
        <p:grpSpPr>
          <a:xfrm>
            <a:off x="4233697" y="3504134"/>
            <a:ext cx="538257" cy="369332"/>
            <a:chOff x="1892223" y="4564956"/>
            <a:chExt cx="538257" cy="369332"/>
          </a:xfrm>
        </p:grpSpPr>
        <p:sp>
          <p:nvSpPr>
            <p:cNvPr id="23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41" name="Группа 240"/>
          <p:cNvGrpSpPr/>
          <p:nvPr/>
        </p:nvGrpSpPr>
        <p:grpSpPr>
          <a:xfrm>
            <a:off x="5973674" y="3502700"/>
            <a:ext cx="1118932" cy="370766"/>
            <a:chOff x="1883425" y="4563522"/>
            <a:chExt cx="1118932" cy="370766"/>
          </a:xfr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grpSpPr>
        <p:sp>
          <p:nvSpPr>
            <p:cNvPr id="242" name="Прямоугольник 24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3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4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46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61" name="Группа 260"/>
          <p:cNvGrpSpPr/>
          <p:nvPr/>
        </p:nvGrpSpPr>
        <p:grpSpPr>
          <a:xfrm>
            <a:off x="10434441" y="3507466"/>
            <a:ext cx="1118932" cy="370766"/>
            <a:chOff x="1883425" y="4563522"/>
            <a:chExt cx="1118932" cy="370766"/>
          </a:xfrm>
        </p:grpSpPr>
        <p:sp>
          <p:nvSpPr>
            <p:cNvPr id="262" name="Прямоугольник 261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95" name="Группа 294"/>
          <p:cNvGrpSpPr/>
          <p:nvPr/>
        </p:nvGrpSpPr>
        <p:grpSpPr>
          <a:xfrm>
            <a:off x="8211795" y="3504133"/>
            <a:ext cx="1108590" cy="369333"/>
            <a:chOff x="1892223" y="4564955"/>
            <a:chExt cx="1108590" cy="369333"/>
          </a:xfrm>
        </p:grpSpPr>
        <p:sp>
          <p:nvSpPr>
            <p:cNvPr id="29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5" name="Группа 304"/>
          <p:cNvGrpSpPr/>
          <p:nvPr/>
        </p:nvGrpSpPr>
        <p:grpSpPr>
          <a:xfrm>
            <a:off x="9329183" y="3502699"/>
            <a:ext cx="1108590" cy="369333"/>
            <a:chOff x="1892223" y="4564955"/>
            <a:chExt cx="1108590" cy="369333"/>
          </a:xfrm>
        </p:grpSpPr>
        <p:sp>
          <p:nvSpPr>
            <p:cNvPr id="30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0" name="Группа 309"/>
          <p:cNvGrpSpPr/>
          <p:nvPr/>
        </p:nvGrpSpPr>
        <p:grpSpPr>
          <a:xfrm>
            <a:off x="7101348" y="3507466"/>
            <a:ext cx="1118932" cy="370766"/>
            <a:chOff x="1883425" y="4563522"/>
            <a:chExt cx="1118932" cy="370766"/>
          </a:xfrm>
        </p:grpSpPr>
        <p:sp>
          <p:nvSpPr>
            <p:cNvPr id="311" name="Прямоугольник 3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16" name="Группа 315"/>
          <p:cNvGrpSpPr/>
          <p:nvPr/>
        </p:nvGrpSpPr>
        <p:grpSpPr>
          <a:xfrm>
            <a:off x="877670" y="3500913"/>
            <a:ext cx="1108590" cy="369333"/>
            <a:chOff x="1892223" y="4564955"/>
            <a:chExt cx="1108590" cy="369333"/>
          </a:xfrm>
        </p:grpSpPr>
        <p:sp>
          <p:nvSpPr>
            <p:cNvPr id="31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1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2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6271374" y="3502699"/>
            <a:ext cx="830205" cy="369333"/>
            <a:chOff x="2170608" y="4564955"/>
            <a:chExt cx="830205" cy="369333"/>
          </a:xfrm>
          <a:solidFill>
            <a:schemeClr val="bg1"/>
          </a:solidFill>
        </p:grpSpPr>
        <p:sp>
          <p:nvSpPr>
            <p:cNvPr id="5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2" name="Прямоугольник 121"/>
          <p:cNvSpPr/>
          <p:nvPr/>
        </p:nvSpPr>
        <p:spPr>
          <a:xfrm>
            <a:off x="6260857" y="4845581"/>
            <a:ext cx="84017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TextBox 122"/>
          <p:cNvSpPr txBox="1"/>
          <p:nvPr/>
        </p:nvSpPr>
        <p:spPr>
          <a:xfrm>
            <a:off x="7131251" y="4843323"/>
            <a:ext cx="18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saved_post_plug</a:t>
            </a:r>
            <a:endParaRPr lang="ru-RU" sz="1600" dirty="0"/>
          </a:p>
        </p:txBody>
      </p:sp>
      <p:sp>
        <p:nvSpPr>
          <p:cNvPr id="124" name="Прямоугольник 123"/>
          <p:cNvSpPr/>
          <p:nvPr/>
        </p:nvSpPr>
        <p:spPr>
          <a:xfrm>
            <a:off x="3983533" y="5811286"/>
            <a:ext cx="225815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pinned plug queue</a:t>
            </a:r>
            <a:endParaRPr lang="ru-RU" dirty="0"/>
          </a:p>
        </p:txBody>
      </p:sp>
      <p:cxnSp>
        <p:nvCxnSpPr>
          <p:cNvPr id="126" name="Скругленная соединительная линия 125"/>
          <p:cNvCxnSpPr>
            <a:stCxn id="226" idx="2"/>
            <a:endCxn id="124" idx="0"/>
          </p:cNvCxnSpPr>
          <p:nvPr/>
        </p:nvCxnSpPr>
        <p:spPr>
          <a:xfrm rot="16200000" flipH="1">
            <a:off x="4135603" y="4834280"/>
            <a:ext cx="1937359" cy="166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/>
          <p:cNvCxnSpPr>
            <a:stCxn id="122" idx="2"/>
            <a:endCxn id="124" idx="3"/>
          </p:cNvCxnSpPr>
          <p:nvPr/>
        </p:nvCxnSpPr>
        <p:spPr>
          <a:xfrm rot="5400000">
            <a:off x="6070795" y="5385802"/>
            <a:ext cx="781039" cy="4392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Скругленная соединительная линия 133"/>
          <p:cNvCxnSpPr>
            <a:stCxn id="136" idx="2"/>
            <a:endCxn id="124" idx="1"/>
          </p:cNvCxnSpPr>
          <p:nvPr/>
        </p:nvCxnSpPr>
        <p:spPr>
          <a:xfrm rot="16200000" flipH="1">
            <a:off x="3498425" y="5510843"/>
            <a:ext cx="781039" cy="18917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Прямоугольник 135"/>
          <p:cNvSpPr/>
          <p:nvPr/>
        </p:nvSpPr>
        <p:spPr>
          <a:xfrm>
            <a:off x="3374269" y="4845581"/>
            <a:ext cx="840174" cy="369332"/>
          </a:xfrm>
          <a:prstGeom prst="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TextBox 136"/>
          <p:cNvSpPr txBox="1"/>
          <p:nvPr/>
        </p:nvSpPr>
        <p:spPr>
          <a:xfrm>
            <a:off x="1491791" y="4845265"/>
            <a:ext cx="18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saved_pre_plug</a:t>
            </a:r>
            <a:endParaRPr lang="ru-RU" sz="1600" dirty="0"/>
          </a:p>
        </p:txBody>
      </p:sp>
      <p:grpSp>
        <p:nvGrpSpPr>
          <p:cNvPr id="147" name="Группа 146"/>
          <p:cNvGrpSpPr/>
          <p:nvPr/>
        </p:nvGrpSpPr>
        <p:grpSpPr>
          <a:xfrm>
            <a:off x="3398593" y="3503151"/>
            <a:ext cx="830205" cy="369333"/>
            <a:chOff x="2170608" y="4564955"/>
            <a:chExt cx="830205" cy="369333"/>
          </a:xfrm>
          <a:solidFill>
            <a:schemeClr val="bg1"/>
          </a:solidFill>
        </p:grpSpPr>
        <p:sp>
          <p:nvSpPr>
            <p:cNvPr id="14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gap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err="1" smtClean="0">
                  <a:solidFill>
                    <a:schemeClr val="tx2">
                      <a:lumMod val="50000"/>
                    </a:schemeClr>
                  </a:solidFill>
                </a:rPr>
                <a:t>reloc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   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92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30162" y="0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Demotion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3120128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2013573" y="2113431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1655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5987061" y="210893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834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906357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31" name="Правая фигурная скобка 130"/>
          <p:cNvSpPr/>
          <p:nvPr/>
        </p:nvSpPr>
        <p:spPr>
          <a:xfrm rot="5400000">
            <a:off x="6139297" y="-2600757"/>
            <a:ext cx="186950" cy="10638679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TextBox 131"/>
          <p:cNvSpPr txBox="1"/>
          <p:nvPr/>
        </p:nvSpPr>
        <p:spPr>
          <a:xfrm>
            <a:off x="5806052" y="2795939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  <p:grpSp>
        <p:nvGrpSpPr>
          <p:cNvPr id="133" name="Группа 132"/>
          <p:cNvGrpSpPr/>
          <p:nvPr/>
        </p:nvGrpSpPr>
        <p:grpSpPr>
          <a:xfrm>
            <a:off x="8226137" y="2117102"/>
            <a:ext cx="1108590" cy="369333"/>
            <a:chOff x="1892223" y="4564955"/>
            <a:chExt cx="1108590" cy="369333"/>
          </a:xfrm>
        </p:grpSpPr>
        <p:sp>
          <p:nvSpPr>
            <p:cNvPr id="13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571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Demotion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3120128" y="2112620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2013573" y="2113431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1655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75" name="Группа 274"/>
          <p:cNvGrpSpPr/>
          <p:nvPr/>
        </p:nvGrpSpPr>
        <p:grpSpPr>
          <a:xfrm>
            <a:off x="5987061" y="2108938"/>
            <a:ext cx="1108590" cy="369333"/>
            <a:chOff x="1892223" y="4564955"/>
            <a:chExt cx="1108590" cy="369333"/>
          </a:xfrm>
        </p:grpSpPr>
        <p:sp>
          <p:nvSpPr>
            <p:cNvPr id="2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834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906357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31" name="Правая фигурная скобка 130"/>
          <p:cNvSpPr/>
          <p:nvPr/>
        </p:nvSpPr>
        <p:spPr>
          <a:xfrm rot="5400000">
            <a:off x="6139297" y="-2600757"/>
            <a:ext cx="186950" cy="10638679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TextBox 131"/>
          <p:cNvSpPr txBox="1"/>
          <p:nvPr/>
        </p:nvSpPr>
        <p:spPr>
          <a:xfrm>
            <a:off x="5806052" y="2795939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  <p:grpSp>
        <p:nvGrpSpPr>
          <p:cNvPr id="133" name="Группа 132"/>
          <p:cNvGrpSpPr/>
          <p:nvPr/>
        </p:nvGrpSpPr>
        <p:grpSpPr>
          <a:xfrm>
            <a:off x="8226137" y="2117102"/>
            <a:ext cx="1108590" cy="369333"/>
            <a:chOff x="1892223" y="4564955"/>
            <a:chExt cx="1108590" cy="369333"/>
          </a:xfrm>
        </p:grpSpPr>
        <p:sp>
          <p:nvSpPr>
            <p:cNvPr id="13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1" name="Прямоугольник 140"/>
          <p:cNvSpPr/>
          <p:nvPr/>
        </p:nvSpPr>
        <p:spPr>
          <a:xfrm>
            <a:off x="4213651" y="3942672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2" name="Группа 141"/>
          <p:cNvGrpSpPr/>
          <p:nvPr/>
        </p:nvGrpSpPr>
        <p:grpSpPr>
          <a:xfrm>
            <a:off x="913432" y="3942672"/>
            <a:ext cx="1118932" cy="370766"/>
            <a:chOff x="1883425" y="4563522"/>
            <a:chExt cx="1118932" cy="370766"/>
          </a:xfrm>
        </p:grpSpPr>
        <p:sp>
          <p:nvSpPr>
            <p:cNvPr id="143" name="Прямоугольник 142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57" name="Группа 156"/>
          <p:cNvGrpSpPr/>
          <p:nvPr/>
        </p:nvGrpSpPr>
        <p:grpSpPr>
          <a:xfrm>
            <a:off x="4233699" y="3942211"/>
            <a:ext cx="538257" cy="369332"/>
            <a:chOff x="1892223" y="4564956"/>
            <a:chExt cx="538257" cy="369332"/>
          </a:xfrm>
        </p:grpSpPr>
        <p:sp>
          <p:nvSpPr>
            <p:cNvPr id="15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176" name="Группа 175"/>
          <p:cNvGrpSpPr/>
          <p:nvPr/>
        </p:nvGrpSpPr>
        <p:grpSpPr>
          <a:xfrm>
            <a:off x="2027640" y="3947154"/>
            <a:ext cx="1118932" cy="370766"/>
            <a:chOff x="1883425" y="4563522"/>
            <a:chExt cx="1118932" cy="370766"/>
          </a:xfrm>
        </p:grpSpPr>
        <p:sp>
          <p:nvSpPr>
            <p:cNvPr id="177" name="Прямоугольник 17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8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88" name="Правая фигурная скобка 187"/>
          <p:cNvSpPr/>
          <p:nvPr/>
        </p:nvSpPr>
        <p:spPr>
          <a:xfrm rot="5400000">
            <a:off x="1935584" y="3433011"/>
            <a:ext cx="186950" cy="223124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TextBox 188"/>
          <p:cNvSpPr txBox="1"/>
          <p:nvPr/>
        </p:nvSpPr>
        <p:spPr>
          <a:xfrm>
            <a:off x="1615137" y="4625991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gen1</a:t>
            </a:r>
            <a:endParaRPr lang="ru-RU" dirty="0"/>
          </a:p>
        </p:txBody>
      </p:sp>
      <p:sp>
        <p:nvSpPr>
          <p:cNvPr id="195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144683" y="3947154"/>
            <a:ext cx="1067423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6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5976668" y="3948587"/>
            <a:ext cx="557544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7" name="Правая фигурная скобка 196"/>
          <p:cNvSpPr/>
          <p:nvPr/>
        </p:nvSpPr>
        <p:spPr>
          <a:xfrm rot="5400000">
            <a:off x="7255419" y="353878"/>
            <a:ext cx="186950" cy="8406436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8" name="TextBox 197"/>
          <p:cNvSpPr txBox="1"/>
          <p:nvPr/>
        </p:nvSpPr>
        <p:spPr>
          <a:xfrm>
            <a:off x="6936556" y="4656265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738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Demotion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5991852" y="2115124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2013573" y="2113431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1655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834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906357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31" name="Правая фигурная скобка 130"/>
          <p:cNvSpPr/>
          <p:nvPr/>
        </p:nvSpPr>
        <p:spPr>
          <a:xfrm rot="5400000">
            <a:off x="5585003" y="-2046463"/>
            <a:ext cx="186950" cy="9530091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TextBox 131"/>
          <p:cNvSpPr txBox="1"/>
          <p:nvPr/>
        </p:nvSpPr>
        <p:spPr>
          <a:xfrm>
            <a:off x="10649819" y="2795939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  <p:grpSp>
        <p:nvGrpSpPr>
          <p:cNvPr id="133" name="Группа 132"/>
          <p:cNvGrpSpPr/>
          <p:nvPr/>
        </p:nvGrpSpPr>
        <p:grpSpPr>
          <a:xfrm>
            <a:off x="8226137" y="2117102"/>
            <a:ext cx="1108590" cy="369333"/>
            <a:chOff x="1892223" y="4564955"/>
            <a:chExt cx="1108590" cy="369333"/>
          </a:xfrm>
        </p:grpSpPr>
        <p:sp>
          <p:nvSpPr>
            <p:cNvPr id="13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0" name="Группа 79"/>
          <p:cNvGrpSpPr/>
          <p:nvPr/>
        </p:nvGrpSpPr>
        <p:grpSpPr>
          <a:xfrm>
            <a:off x="3120313" y="2109607"/>
            <a:ext cx="1108590" cy="369333"/>
            <a:chOff x="1892223" y="4564955"/>
            <a:chExt cx="1108590" cy="369333"/>
          </a:xfrm>
        </p:grpSpPr>
        <p:sp>
          <p:nvSpPr>
            <p:cNvPr id="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5286402" y="280889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gen1</a:t>
            </a:r>
            <a:endParaRPr lang="ru-RU" dirty="0"/>
          </a:p>
        </p:txBody>
      </p:sp>
      <p:sp>
        <p:nvSpPr>
          <p:cNvPr id="86" name="Правая фигурная скобка 85"/>
          <p:cNvSpPr/>
          <p:nvPr/>
        </p:nvSpPr>
        <p:spPr>
          <a:xfrm rot="5400000">
            <a:off x="10916213" y="2176158"/>
            <a:ext cx="186950" cy="108484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7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Demotion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5991852" y="2115124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2013573" y="2113431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1655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834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906357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31" name="Правая фигурная скобка 130"/>
          <p:cNvSpPr/>
          <p:nvPr/>
        </p:nvSpPr>
        <p:spPr>
          <a:xfrm rot="5400000">
            <a:off x="5585003" y="-2046463"/>
            <a:ext cx="186950" cy="9530091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TextBox 131"/>
          <p:cNvSpPr txBox="1"/>
          <p:nvPr/>
        </p:nvSpPr>
        <p:spPr>
          <a:xfrm>
            <a:off x="10649819" y="2795939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  <p:grpSp>
        <p:nvGrpSpPr>
          <p:cNvPr id="133" name="Группа 132"/>
          <p:cNvGrpSpPr/>
          <p:nvPr/>
        </p:nvGrpSpPr>
        <p:grpSpPr>
          <a:xfrm>
            <a:off x="8226137" y="2117102"/>
            <a:ext cx="1108590" cy="369333"/>
            <a:chOff x="1892223" y="4564955"/>
            <a:chExt cx="1108590" cy="369333"/>
          </a:xfrm>
        </p:grpSpPr>
        <p:sp>
          <p:nvSpPr>
            <p:cNvPr id="13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1" name="Прямоугольник 140"/>
          <p:cNvSpPr/>
          <p:nvPr/>
        </p:nvSpPr>
        <p:spPr>
          <a:xfrm>
            <a:off x="4204260" y="3743738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2" name="Группа 141"/>
          <p:cNvGrpSpPr/>
          <p:nvPr/>
        </p:nvGrpSpPr>
        <p:grpSpPr>
          <a:xfrm>
            <a:off x="904041" y="3743738"/>
            <a:ext cx="1118932" cy="370766"/>
            <a:chOff x="1883425" y="4563522"/>
            <a:chExt cx="1118932" cy="370766"/>
          </a:xfrm>
        </p:grpSpPr>
        <p:sp>
          <p:nvSpPr>
            <p:cNvPr id="143" name="Прямоугольник 142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57" name="Группа 156"/>
          <p:cNvGrpSpPr/>
          <p:nvPr/>
        </p:nvGrpSpPr>
        <p:grpSpPr>
          <a:xfrm>
            <a:off x="4224308" y="3743277"/>
            <a:ext cx="538257" cy="369332"/>
            <a:chOff x="1892223" y="4564956"/>
            <a:chExt cx="538257" cy="369332"/>
          </a:xfrm>
        </p:grpSpPr>
        <p:sp>
          <p:nvSpPr>
            <p:cNvPr id="15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176" name="Группа 175"/>
          <p:cNvGrpSpPr/>
          <p:nvPr/>
        </p:nvGrpSpPr>
        <p:grpSpPr>
          <a:xfrm>
            <a:off x="2018249" y="3748220"/>
            <a:ext cx="1118932" cy="370766"/>
            <a:chOff x="1883425" y="4563522"/>
            <a:chExt cx="1118932" cy="370766"/>
          </a:xfrm>
        </p:grpSpPr>
        <p:sp>
          <p:nvSpPr>
            <p:cNvPr id="177" name="Прямоугольник 17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8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88" name="Правая фигурная скобка 187"/>
          <p:cNvSpPr/>
          <p:nvPr/>
        </p:nvSpPr>
        <p:spPr>
          <a:xfrm rot="5400000">
            <a:off x="1926193" y="3234077"/>
            <a:ext cx="186950" cy="223124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TextBox 188"/>
          <p:cNvSpPr txBox="1"/>
          <p:nvPr/>
        </p:nvSpPr>
        <p:spPr>
          <a:xfrm>
            <a:off x="1605746" y="442705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gen2</a:t>
            </a:r>
            <a:endParaRPr lang="ru-RU" dirty="0"/>
          </a:p>
        </p:txBody>
      </p:sp>
      <p:sp>
        <p:nvSpPr>
          <p:cNvPr id="195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135292" y="3748220"/>
            <a:ext cx="1067423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6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7087577" y="3749653"/>
            <a:ext cx="4455143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7" name="Правая фигурная скобка 196"/>
          <p:cNvSpPr/>
          <p:nvPr/>
        </p:nvSpPr>
        <p:spPr>
          <a:xfrm rot="5400000">
            <a:off x="3445591" y="3955381"/>
            <a:ext cx="186950" cy="805561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8" name="TextBox 197"/>
          <p:cNvSpPr txBox="1"/>
          <p:nvPr/>
        </p:nvSpPr>
        <p:spPr>
          <a:xfrm>
            <a:off x="6927165" y="4457331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  <p:grpSp>
        <p:nvGrpSpPr>
          <p:cNvPr id="80" name="Группа 79"/>
          <p:cNvGrpSpPr/>
          <p:nvPr/>
        </p:nvGrpSpPr>
        <p:grpSpPr>
          <a:xfrm>
            <a:off x="3120313" y="2109607"/>
            <a:ext cx="1108590" cy="369333"/>
            <a:chOff x="1892223" y="4564955"/>
            <a:chExt cx="1108590" cy="369333"/>
          </a:xfrm>
        </p:grpSpPr>
        <p:sp>
          <p:nvSpPr>
            <p:cNvPr id="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5286402" y="280889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gen1</a:t>
            </a:r>
            <a:endParaRPr lang="ru-RU" dirty="0"/>
          </a:p>
        </p:txBody>
      </p:sp>
      <p:sp>
        <p:nvSpPr>
          <p:cNvPr id="86" name="Правая фигурная скобка 85"/>
          <p:cNvSpPr/>
          <p:nvPr/>
        </p:nvSpPr>
        <p:spPr>
          <a:xfrm rot="5400000">
            <a:off x="10916213" y="2176158"/>
            <a:ext cx="186950" cy="108484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TextBox 86"/>
          <p:cNvSpPr txBox="1"/>
          <p:nvPr/>
        </p:nvSpPr>
        <p:spPr>
          <a:xfrm>
            <a:off x="3135292" y="445163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gen1</a:t>
            </a:r>
            <a:endParaRPr lang="ru-RU" dirty="0"/>
          </a:p>
        </p:txBody>
      </p:sp>
      <p:sp>
        <p:nvSpPr>
          <p:cNvPr id="88" name="Правая фигурная скобка 87"/>
          <p:cNvSpPr/>
          <p:nvPr/>
        </p:nvSpPr>
        <p:spPr>
          <a:xfrm rot="5400000">
            <a:off x="7634458" y="583279"/>
            <a:ext cx="186950" cy="7572173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3" name="Группа 112"/>
          <p:cNvGrpSpPr/>
          <p:nvPr/>
        </p:nvGrpSpPr>
        <p:grpSpPr>
          <a:xfrm>
            <a:off x="5966116" y="3745888"/>
            <a:ext cx="1118932" cy="370766"/>
            <a:chOff x="1883425" y="4563522"/>
            <a:chExt cx="1118932" cy="370766"/>
          </a:xfrm>
        </p:grpSpPr>
        <p:sp>
          <p:nvSpPr>
            <p:cNvPr id="114" name="Прямоугольник 11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318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Общие слова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После фазы маркировки нет ясности, какой тип </a:t>
            </a:r>
            <a:r>
              <a:rPr lang="en-US" dirty="0" smtClean="0"/>
              <a:t>GC </a:t>
            </a:r>
            <a:r>
              <a:rPr lang="ru-RU" dirty="0" smtClean="0"/>
              <a:t>должен сработать: </a:t>
            </a:r>
            <a:r>
              <a:rPr lang="en-US" dirty="0" smtClean="0"/>
              <a:t>Sweep </a:t>
            </a:r>
            <a:r>
              <a:rPr lang="ru-RU" dirty="0" smtClean="0"/>
              <a:t>или </a:t>
            </a:r>
            <a:r>
              <a:rPr lang="en-US" dirty="0" smtClean="0"/>
              <a:t>Collection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Для этого необходимо понять, будет ли результирующая фрагментация слишком высокой: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Если фрагментация слишком высока, нам необходимо делать </a:t>
            </a:r>
            <a:r>
              <a:rPr lang="en-US" dirty="0" smtClean="0"/>
              <a:t>Compacting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Иначе – </a:t>
            </a:r>
            <a:r>
              <a:rPr lang="en-US" dirty="0" smtClean="0"/>
              <a:t>Sweep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Однако, есть факторы, мешающие прикидкам. Например, </a:t>
            </a:r>
            <a:r>
              <a:rPr lang="en-US" dirty="0" smtClean="0"/>
              <a:t>pinning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238005" y="4181856"/>
            <a:ext cx="9963396" cy="1840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</a:t>
            </a:r>
            <a:r>
              <a:rPr lang="ru-RU" sz="2400" dirty="0" smtClean="0"/>
              <a:t>олучается, что для того чтобы понять, насколько эффективно </a:t>
            </a:r>
          </a:p>
          <a:p>
            <a:pPr algn="ctr"/>
            <a:r>
              <a:rPr lang="ru-RU" sz="2400" dirty="0" smtClean="0"/>
              <a:t>делать </a:t>
            </a:r>
            <a:r>
              <a:rPr lang="en-US" sz="2400" dirty="0" smtClean="0"/>
              <a:t>Compacting, </a:t>
            </a:r>
            <a:r>
              <a:rPr lang="ru-RU" sz="2400" dirty="0" smtClean="0"/>
              <a:t>необходимо его сделать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7758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Demotion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5991852" y="2115124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3" name="Группа 252"/>
          <p:cNvGrpSpPr/>
          <p:nvPr/>
        </p:nvGrpSpPr>
        <p:grpSpPr>
          <a:xfrm>
            <a:off x="2013573" y="2113431"/>
            <a:ext cx="1108590" cy="369333"/>
            <a:chOff x="1892223" y="4564955"/>
            <a:chExt cx="1108590" cy="369333"/>
          </a:xfrm>
        </p:grpSpPr>
        <p:sp>
          <p:nvSpPr>
            <p:cNvPr id="25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1655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0" name="Группа 279"/>
          <p:cNvGrpSpPr/>
          <p:nvPr/>
        </p:nvGrpSpPr>
        <p:grpSpPr>
          <a:xfrm>
            <a:off x="9329183" y="2118344"/>
            <a:ext cx="1108590" cy="369333"/>
            <a:chOff x="1892223" y="4564955"/>
            <a:chExt cx="1108590" cy="369333"/>
          </a:xfrm>
        </p:grpSpPr>
        <p:sp>
          <p:nvSpPr>
            <p:cNvPr id="2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00" name="Группа 299"/>
          <p:cNvGrpSpPr/>
          <p:nvPr/>
        </p:nvGrpSpPr>
        <p:grpSpPr>
          <a:xfrm>
            <a:off x="906357" y="2108938"/>
            <a:ext cx="1108590" cy="369333"/>
            <a:chOff x="1892223" y="4564955"/>
            <a:chExt cx="1108590" cy="369333"/>
          </a:xfrm>
        </p:grpSpPr>
        <p:sp>
          <p:nvSpPr>
            <p:cNvPr id="3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31" name="Правая фигурная скобка 130"/>
          <p:cNvSpPr/>
          <p:nvPr/>
        </p:nvSpPr>
        <p:spPr>
          <a:xfrm rot="5400000">
            <a:off x="5585003" y="-2046463"/>
            <a:ext cx="186950" cy="9530091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TextBox 131"/>
          <p:cNvSpPr txBox="1"/>
          <p:nvPr/>
        </p:nvSpPr>
        <p:spPr>
          <a:xfrm>
            <a:off x="10649819" y="2795939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  <p:grpSp>
        <p:nvGrpSpPr>
          <p:cNvPr id="133" name="Группа 132"/>
          <p:cNvGrpSpPr/>
          <p:nvPr/>
        </p:nvGrpSpPr>
        <p:grpSpPr>
          <a:xfrm>
            <a:off x="8226137" y="2117102"/>
            <a:ext cx="1108590" cy="369333"/>
            <a:chOff x="1892223" y="4564955"/>
            <a:chExt cx="1108590" cy="369333"/>
          </a:xfrm>
        </p:grpSpPr>
        <p:sp>
          <p:nvSpPr>
            <p:cNvPr id="13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0" name="Группа 79"/>
          <p:cNvGrpSpPr/>
          <p:nvPr/>
        </p:nvGrpSpPr>
        <p:grpSpPr>
          <a:xfrm>
            <a:off x="3120313" y="2109607"/>
            <a:ext cx="1108590" cy="369333"/>
            <a:chOff x="1892223" y="4564955"/>
            <a:chExt cx="1108590" cy="369333"/>
          </a:xfrm>
        </p:grpSpPr>
        <p:sp>
          <p:nvSpPr>
            <p:cNvPr id="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5286402" y="280889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gen1</a:t>
            </a:r>
            <a:endParaRPr lang="ru-RU" dirty="0"/>
          </a:p>
        </p:txBody>
      </p:sp>
      <p:sp>
        <p:nvSpPr>
          <p:cNvPr id="86" name="Правая фигурная скобка 85"/>
          <p:cNvSpPr/>
          <p:nvPr/>
        </p:nvSpPr>
        <p:spPr>
          <a:xfrm rot="5400000">
            <a:off x="10916213" y="2176158"/>
            <a:ext cx="186950" cy="108484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 88"/>
          <p:cNvSpPr/>
          <p:nvPr/>
        </p:nvSpPr>
        <p:spPr>
          <a:xfrm>
            <a:off x="4213651" y="3785291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0" name="Группа 89"/>
          <p:cNvGrpSpPr/>
          <p:nvPr/>
        </p:nvGrpSpPr>
        <p:grpSpPr>
          <a:xfrm>
            <a:off x="913432" y="3785291"/>
            <a:ext cx="1118932" cy="370766"/>
            <a:chOff x="1883425" y="4563522"/>
            <a:chExt cx="1118932" cy="370766"/>
          </a:xfrm>
        </p:grpSpPr>
        <p:sp>
          <p:nvSpPr>
            <p:cNvPr id="91" name="Прямоугольник 9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6" name="Группа 95"/>
          <p:cNvGrpSpPr/>
          <p:nvPr/>
        </p:nvGrpSpPr>
        <p:grpSpPr>
          <a:xfrm>
            <a:off x="4233699" y="3784830"/>
            <a:ext cx="538257" cy="369332"/>
            <a:chOff x="1892223" y="4564956"/>
            <a:chExt cx="538257" cy="369332"/>
          </a:xfrm>
        </p:grpSpPr>
        <p:sp>
          <p:nvSpPr>
            <p:cNvPr id="9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99" name="Группа 98"/>
          <p:cNvGrpSpPr/>
          <p:nvPr/>
        </p:nvGrpSpPr>
        <p:grpSpPr>
          <a:xfrm>
            <a:off x="2027640" y="3789773"/>
            <a:ext cx="1118932" cy="370766"/>
            <a:chOff x="1883425" y="4563522"/>
            <a:chExt cx="1118932" cy="370766"/>
          </a:xfrm>
        </p:grpSpPr>
        <p:sp>
          <p:nvSpPr>
            <p:cNvPr id="100" name="Прямоугольник 9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05" name="Правая фигурная скобка 104"/>
          <p:cNvSpPr/>
          <p:nvPr/>
        </p:nvSpPr>
        <p:spPr>
          <a:xfrm rot="5400000">
            <a:off x="1935584" y="3275630"/>
            <a:ext cx="186950" cy="223124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TextBox 105"/>
          <p:cNvSpPr txBox="1"/>
          <p:nvPr/>
        </p:nvSpPr>
        <p:spPr>
          <a:xfrm>
            <a:off x="1615137" y="446861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gen2</a:t>
            </a:r>
            <a:endParaRPr lang="ru-RU" dirty="0"/>
          </a:p>
        </p:txBody>
      </p:sp>
      <p:sp>
        <p:nvSpPr>
          <p:cNvPr id="107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144683" y="3789773"/>
            <a:ext cx="1067423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8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7106622" y="3791206"/>
            <a:ext cx="444548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9" name="Правая фигурная скобка 108"/>
          <p:cNvSpPr/>
          <p:nvPr/>
        </p:nvSpPr>
        <p:spPr>
          <a:xfrm rot="5400000">
            <a:off x="5025811" y="2426105"/>
            <a:ext cx="186950" cy="3947220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TextBox 109"/>
          <p:cNvSpPr txBox="1"/>
          <p:nvPr/>
        </p:nvSpPr>
        <p:spPr>
          <a:xfrm>
            <a:off x="8884064" y="449888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  <p:sp>
        <p:nvSpPr>
          <p:cNvPr id="111" name="TextBox 110"/>
          <p:cNvSpPr txBox="1"/>
          <p:nvPr/>
        </p:nvSpPr>
        <p:spPr>
          <a:xfrm>
            <a:off x="4669236" y="4493189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gen1</a:t>
            </a:r>
            <a:endParaRPr lang="ru-RU" dirty="0"/>
          </a:p>
        </p:txBody>
      </p:sp>
      <p:sp>
        <p:nvSpPr>
          <p:cNvPr id="112" name="Правая фигурная скобка 111"/>
          <p:cNvSpPr/>
          <p:nvPr/>
        </p:nvSpPr>
        <p:spPr>
          <a:xfrm rot="5400000">
            <a:off x="9222850" y="2203833"/>
            <a:ext cx="186950" cy="4414171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9" name="Группа 118"/>
          <p:cNvGrpSpPr/>
          <p:nvPr/>
        </p:nvGrpSpPr>
        <p:grpSpPr>
          <a:xfrm>
            <a:off x="5983482" y="3779376"/>
            <a:ext cx="1118932" cy="370766"/>
            <a:chOff x="1883425" y="4563522"/>
            <a:chExt cx="1118932" cy="370766"/>
          </a:xfrm>
        </p:grpSpPr>
        <p:sp>
          <p:nvSpPr>
            <p:cNvPr id="120" name="Прямоугольник 11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91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78"/>
          <p:cNvSpPr/>
          <p:nvPr/>
        </p:nvSpPr>
        <p:spPr>
          <a:xfrm>
            <a:off x="4213649" y="2112620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Demotion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7" name="Группа 246"/>
          <p:cNvGrpSpPr/>
          <p:nvPr/>
        </p:nvGrpSpPr>
        <p:grpSpPr>
          <a:xfrm>
            <a:off x="5991852" y="2115124"/>
            <a:ext cx="1118932" cy="370766"/>
            <a:chOff x="1883425" y="4563522"/>
            <a:chExt cx="1118932" cy="370766"/>
          </a:xfrm>
        </p:grpSpPr>
        <p:sp>
          <p:nvSpPr>
            <p:cNvPr id="248" name="Прямоугольник 24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58" name="Группа 257"/>
          <p:cNvGrpSpPr/>
          <p:nvPr/>
        </p:nvGrpSpPr>
        <p:grpSpPr>
          <a:xfrm>
            <a:off x="4233697" y="2112159"/>
            <a:ext cx="538257" cy="369332"/>
            <a:chOff x="1892223" y="4564956"/>
            <a:chExt cx="538257" cy="369332"/>
          </a:xfrm>
        </p:grpSpPr>
        <p:sp>
          <p:nvSpPr>
            <p:cNvPr id="25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10434724" y="2116558"/>
            <a:ext cx="1118932" cy="370766"/>
            <a:chOff x="1883425" y="4563522"/>
            <a:chExt cx="1118932" cy="370766"/>
          </a:xfrm>
        </p:grpSpPr>
        <p:sp>
          <p:nvSpPr>
            <p:cNvPr id="270" name="Прямоугольник 26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85" name="Группа 284"/>
          <p:cNvGrpSpPr/>
          <p:nvPr/>
        </p:nvGrpSpPr>
        <p:grpSpPr>
          <a:xfrm>
            <a:off x="7093616" y="2117102"/>
            <a:ext cx="1118932" cy="370766"/>
            <a:chOff x="1883425" y="4563522"/>
            <a:chExt cx="1118932" cy="370766"/>
          </a:xfrm>
        </p:grpSpPr>
        <p:sp>
          <p:nvSpPr>
            <p:cNvPr id="286" name="Прямоугольник 28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31" name="Правая фигурная скобка 130"/>
          <p:cNvSpPr/>
          <p:nvPr/>
        </p:nvSpPr>
        <p:spPr>
          <a:xfrm rot="5400000">
            <a:off x="5585003" y="-2046463"/>
            <a:ext cx="186950" cy="9530091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TextBox 131"/>
          <p:cNvSpPr txBox="1"/>
          <p:nvPr/>
        </p:nvSpPr>
        <p:spPr>
          <a:xfrm>
            <a:off x="10649819" y="2795939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gen0</a:t>
            </a:r>
            <a:endParaRPr lang="ru-RU" dirty="0"/>
          </a:p>
        </p:txBody>
      </p:sp>
      <p:grpSp>
        <p:nvGrpSpPr>
          <p:cNvPr id="80" name="Группа 79"/>
          <p:cNvGrpSpPr/>
          <p:nvPr/>
        </p:nvGrpSpPr>
        <p:grpSpPr>
          <a:xfrm>
            <a:off x="3120313" y="2109607"/>
            <a:ext cx="1108590" cy="369333"/>
            <a:chOff x="1892223" y="4564955"/>
            <a:chExt cx="1108590" cy="369333"/>
          </a:xfrm>
        </p:grpSpPr>
        <p:sp>
          <p:nvSpPr>
            <p:cNvPr id="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5286402" y="2808897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gen1</a:t>
            </a:r>
            <a:endParaRPr lang="ru-RU" dirty="0"/>
          </a:p>
        </p:txBody>
      </p:sp>
      <p:sp>
        <p:nvSpPr>
          <p:cNvPr id="86" name="Правая фигурная скобка 85"/>
          <p:cNvSpPr/>
          <p:nvPr/>
        </p:nvSpPr>
        <p:spPr>
          <a:xfrm rot="5400000">
            <a:off x="10916213" y="2176158"/>
            <a:ext cx="186950" cy="108484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 88"/>
          <p:cNvSpPr/>
          <p:nvPr/>
        </p:nvSpPr>
        <p:spPr>
          <a:xfrm>
            <a:off x="4213651" y="3785291"/>
            <a:ext cx="1764614" cy="369332"/>
          </a:xfrm>
          <a:prstGeom prst="rect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0" name="Группа 89"/>
          <p:cNvGrpSpPr/>
          <p:nvPr/>
        </p:nvGrpSpPr>
        <p:grpSpPr>
          <a:xfrm>
            <a:off x="913432" y="3785291"/>
            <a:ext cx="1118932" cy="370766"/>
            <a:chOff x="1883425" y="4563522"/>
            <a:chExt cx="1118932" cy="370766"/>
          </a:xfrm>
        </p:grpSpPr>
        <p:sp>
          <p:nvSpPr>
            <p:cNvPr id="91" name="Прямоугольник 9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6" name="Группа 95"/>
          <p:cNvGrpSpPr/>
          <p:nvPr/>
        </p:nvGrpSpPr>
        <p:grpSpPr>
          <a:xfrm>
            <a:off x="4233699" y="3784830"/>
            <a:ext cx="538257" cy="369332"/>
            <a:chOff x="1892223" y="4564956"/>
            <a:chExt cx="538257" cy="369332"/>
          </a:xfrm>
        </p:grpSpPr>
        <p:sp>
          <p:nvSpPr>
            <p:cNvPr id="9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</p:grpSp>
      <p:grpSp>
        <p:nvGrpSpPr>
          <p:cNvPr id="99" name="Группа 98"/>
          <p:cNvGrpSpPr/>
          <p:nvPr/>
        </p:nvGrpSpPr>
        <p:grpSpPr>
          <a:xfrm>
            <a:off x="2027640" y="3789773"/>
            <a:ext cx="1118932" cy="370766"/>
            <a:chOff x="1883425" y="4563522"/>
            <a:chExt cx="1118932" cy="370766"/>
          </a:xfrm>
        </p:grpSpPr>
        <p:sp>
          <p:nvSpPr>
            <p:cNvPr id="100" name="Прямоугольник 9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05" name="Правая фигурная скобка 104"/>
          <p:cNvSpPr/>
          <p:nvPr/>
        </p:nvSpPr>
        <p:spPr>
          <a:xfrm rot="5400000">
            <a:off x="5580604" y="-369391"/>
            <a:ext cx="186950" cy="9521289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TextBox 105"/>
          <p:cNvSpPr txBox="1"/>
          <p:nvPr/>
        </p:nvSpPr>
        <p:spPr>
          <a:xfrm>
            <a:off x="5241225" y="446861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gen2</a:t>
            </a:r>
            <a:endParaRPr lang="ru-RU" dirty="0"/>
          </a:p>
        </p:txBody>
      </p:sp>
      <p:sp>
        <p:nvSpPr>
          <p:cNvPr id="107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3144683" y="3789773"/>
            <a:ext cx="1067423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8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10443521" y="3791206"/>
            <a:ext cx="110859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9" name="Правая фигурная скобка 108"/>
          <p:cNvSpPr/>
          <p:nvPr/>
        </p:nvSpPr>
        <p:spPr>
          <a:xfrm rot="5400000">
            <a:off x="10896807" y="3852954"/>
            <a:ext cx="186950" cy="1093521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TextBox 110"/>
          <p:cNvSpPr txBox="1"/>
          <p:nvPr/>
        </p:nvSpPr>
        <p:spPr>
          <a:xfrm>
            <a:off x="10628754" y="4493189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gen1</a:t>
            </a:r>
            <a:endParaRPr lang="ru-RU" dirty="0"/>
          </a:p>
        </p:txBody>
      </p:sp>
      <p:grpSp>
        <p:nvGrpSpPr>
          <p:cNvPr id="119" name="Группа 118"/>
          <p:cNvGrpSpPr/>
          <p:nvPr/>
        </p:nvGrpSpPr>
        <p:grpSpPr>
          <a:xfrm>
            <a:off x="5983482" y="3779376"/>
            <a:ext cx="1118932" cy="370766"/>
            <a:chOff x="1883425" y="4563522"/>
            <a:chExt cx="1118932" cy="370766"/>
          </a:xfrm>
        </p:grpSpPr>
        <p:sp>
          <p:nvSpPr>
            <p:cNvPr id="120" name="Прямоугольник 11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3" name="Группа 112"/>
          <p:cNvGrpSpPr/>
          <p:nvPr/>
        </p:nvGrpSpPr>
        <p:grpSpPr>
          <a:xfrm>
            <a:off x="891273" y="2108890"/>
            <a:ext cx="1118932" cy="370766"/>
            <a:chOff x="1883425" y="4563522"/>
            <a:chExt cx="1118932" cy="370766"/>
          </a:xfrm>
        </p:grpSpPr>
        <p:sp>
          <p:nvSpPr>
            <p:cNvPr id="114" name="Прямоугольник 113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5" name="Группа 124"/>
          <p:cNvGrpSpPr/>
          <p:nvPr/>
        </p:nvGrpSpPr>
        <p:grpSpPr>
          <a:xfrm>
            <a:off x="1988061" y="2109344"/>
            <a:ext cx="1118932" cy="370766"/>
            <a:chOff x="1883425" y="4563522"/>
            <a:chExt cx="1118932" cy="370766"/>
          </a:xfrm>
        </p:grpSpPr>
        <p:sp>
          <p:nvSpPr>
            <p:cNvPr id="126" name="Прямоугольник 12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4" name="Группа 133"/>
          <p:cNvGrpSpPr/>
          <p:nvPr/>
        </p:nvGrpSpPr>
        <p:grpSpPr>
          <a:xfrm>
            <a:off x="8221247" y="2116557"/>
            <a:ext cx="1118932" cy="370766"/>
            <a:chOff x="1883425" y="4563522"/>
            <a:chExt cx="1118932" cy="370766"/>
          </a:xfrm>
        </p:grpSpPr>
        <p:sp>
          <p:nvSpPr>
            <p:cNvPr id="136" name="Прямоугольник 13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4" name="Группа 143"/>
          <p:cNvGrpSpPr/>
          <p:nvPr/>
        </p:nvGrpSpPr>
        <p:grpSpPr>
          <a:xfrm>
            <a:off x="7102315" y="3785291"/>
            <a:ext cx="1118932" cy="370766"/>
            <a:chOff x="1883425" y="4563522"/>
            <a:chExt cx="1118932" cy="370766"/>
          </a:xfrm>
        </p:grpSpPr>
        <p:sp>
          <p:nvSpPr>
            <p:cNvPr id="145" name="Прямоугольник 14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50" name="Группа 149"/>
          <p:cNvGrpSpPr/>
          <p:nvPr/>
        </p:nvGrpSpPr>
        <p:grpSpPr>
          <a:xfrm>
            <a:off x="8222692" y="3785290"/>
            <a:ext cx="1118932" cy="370766"/>
            <a:chOff x="1883425" y="4563522"/>
            <a:chExt cx="1118932" cy="370766"/>
          </a:xfrm>
        </p:grpSpPr>
        <p:sp>
          <p:nvSpPr>
            <p:cNvPr id="151" name="Прямоугольник 15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56" name="Группа 155"/>
          <p:cNvGrpSpPr/>
          <p:nvPr/>
        </p:nvGrpSpPr>
        <p:grpSpPr>
          <a:xfrm>
            <a:off x="9327769" y="3789772"/>
            <a:ext cx="1118932" cy="370766"/>
            <a:chOff x="1883425" y="4563522"/>
            <a:chExt cx="1118932" cy="370766"/>
          </a:xfrm>
        </p:grpSpPr>
        <p:sp>
          <p:nvSpPr>
            <p:cNvPr id="157" name="Прямоугольник 15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6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62" name="Группа 161"/>
          <p:cNvGrpSpPr/>
          <p:nvPr/>
        </p:nvGrpSpPr>
        <p:grpSpPr>
          <a:xfrm>
            <a:off x="9326824" y="2117010"/>
            <a:ext cx="1118932" cy="370766"/>
            <a:chOff x="1883425" y="4563522"/>
            <a:chExt cx="1118932" cy="370766"/>
          </a:xfrm>
        </p:grpSpPr>
        <p:sp>
          <p:nvSpPr>
            <p:cNvPr id="163" name="Прямоугольник 162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6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32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Фаза планирования в </a:t>
            </a:r>
            <a:r>
              <a:rPr lang="en-US" dirty="0" smtClean="0"/>
              <a:t>LOH </a:t>
            </a:r>
            <a:r>
              <a:rPr lang="ru-RU" dirty="0" smtClean="0"/>
              <a:t>имеет смысл только для </a:t>
            </a:r>
            <a:r>
              <a:rPr lang="en-US" dirty="0" smtClean="0"/>
              <a:t>Compacting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Sweep </a:t>
            </a:r>
            <a:r>
              <a:rPr lang="ru-RU" dirty="0" smtClean="0"/>
              <a:t>не использует</a:t>
            </a:r>
            <a:r>
              <a:rPr lang="en-US" dirty="0" smtClean="0"/>
              <a:t> </a:t>
            </a:r>
            <a:r>
              <a:rPr lang="en-US" dirty="0" err="1" smtClean="0"/>
              <a:t>plugs’n’gaps</a:t>
            </a:r>
            <a:r>
              <a:rPr lang="ru-RU" dirty="0"/>
              <a:t> </a:t>
            </a:r>
            <a:r>
              <a:rPr lang="ru-RU" dirty="0" smtClean="0"/>
              <a:t>– планирование не нужно</a:t>
            </a:r>
            <a:r>
              <a:rPr lang="en-US" dirty="0" smtClean="0"/>
              <a:t>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 обычном режиме </a:t>
            </a:r>
            <a:r>
              <a:rPr lang="en-US" dirty="0" smtClean="0"/>
              <a:t>LOH </a:t>
            </a:r>
            <a:r>
              <a:rPr lang="ru-RU" dirty="0" smtClean="0"/>
              <a:t>не осуществляет </a:t>
            </a:r>
            <a:r>
              <a:rPr lang="en-US" dirty="0" smtClean="0"/>
              <a:t>Compacting: </a:t>
            </a:r>
            <a:r>
              <a:rPr lang="ru-RU" dirty="0" smtClean="0"/>
              <a:t>только по принуждению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Поэтому </a:t>
            </a:r>
            <a:r>
              <a:rPr lang="ru-RU" dirty="0" smtClean="0"/>
              <a:t>если </a:t>
            </a:r>
            <a:r>
              <a:rPr lang="en-US" dirty="0" smtClean="0"/>
              <a:t>Compacting </a:t>
            </a:r>
            <a:r>
              <a:rPr lang="ru-RU" dirty="0" smtClean="0"/>
              <a:t>требуется, фаза планирования делает подготовку к нему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113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Т.к. </a:t>
            </a:r>
            <a:r>
              <a:rPr lang="en-US" dirty="0" smtClean="0"/>
              <a:t>LOH </a:t>
            </a:r>
            <a:r>
              <a:rPr lang="ru-RU" dirty="0" smtClean="0"/>
              <a:t>сделан исключительно для хранения больших данных, это позволяет упростить некоторые вопросы:</a:t>
            </a:r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Нет необходимости группировать объекты в группы: </a:t>
            </a:r>
            <a:r>
              <a:rPr lang="en-US" dirty="0" smtClean="0"/>
              <a:t>plugs (</a:t>
            </a:r>
            <a:r>
              <a:rPr lang="ru-RU" dirty="0" smtClean="0"/>
              <a:t>в </a:t>
            </a:r>
            <a:r>
              <a:rPr lang="en-US" dirty="0" smtClean="0"/>
              <a:t>SOH </a:t>
            </a:r>
            <a:r>
              <a:rPr lang="ru-RU" dirty="0" smtClean="0"/>
              <a:t>группировка – для оптимизации)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Поэтому каждый объект </a:t>
            </a:r>
            <a:r>
              <a:rPr lang="en-US" dirty="0" smtClean="0"/>
              <a:t>LOH – </a:t>
            </a:r>
            <a:r>
              <a:rPr lang="ru-RU" dirty="0" smtClean="0"/>
              <a:t>это </a:t>
            </a:r>
            <a:r>
              <a:rPr lang="en-US" dirty="0" smtClean="0"/>
              <a:t>plug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Плотность объектов в </a:t>
            </a:r>
            <a:r>
              <a:rPr lang="en-US" dirty="0" smtClean="0"/>
              <a:t>LOH </a:t>
            </a:r>
            <a:r>
              <a:rPr lang="ru-RU" dirty="0" smtClean="0"/>
              <a:t>намного ниже =</a:t>
            </a:r>
            <a:r>
              <a:rPr lang="en-US" dirty="0" smtClean="0"/>
              <a:t>&gt; </a:t>
            </a:r>
            <a:r>
              <a:rPr lang="ru-RU" dirty="0" smtClean="0"/>
              <a:t>эффективнее трансляция адресов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Легче перенести большой объект, чем </a:t>
            </a:r>
            <a:r>
              <a:rPr lang="en-US" dirty="0" smtClean="0"/>
              <a:t>plug –</a:t>
            </a:r>
            <a:r>
              <a:rPr lang="ru-RU" dirty="0" smtClean="0"/>
              <a:t> группу больших объектов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Чтобы обеспечить хранение </a:t>
            </a:r>
            <a:r>
              <a:rPr lang="en-US" dirty="0" smtClean="0"/>
              <a:t>plug/gap </a:t>
            </a:r>
            <a:r>
              <a:rPr lang="ru-RU" dirty="0" smtClean="0"/>
              <a:t>информацию, между объектами в </a:t>
            </a:r>
            <a:r>
              <a:rPr lang="en-US" dirty="0" smtClean="0"/>
              <a:t>LOH </a:t>
            </a:r>
            <a:r>
              <a:rPr lang="ru-RU" dirty="0" smtClean="0"/>
              <a:t>резервируется дополнительное место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93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1908659" y="5202610"/>
            <a:ext cx="1118932" cy="370766"/>
            <a:chOff x="1883425" y="4563522"/>
            <a:chExt cx="1118932" cy="370766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3029801" y="5202995"/>
            <a:ext cx="1108590" cy="369333"/>
            <a:chOff x="1892223" y="4564955"/>
            <a:chExt cx="1108590" cy="369333"/>
          </a:xfrm>
        </p:grpSpPr>
        <p:sp>
          <p:nvSpPr>
            <p:cNvPr id="2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2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4143893" y="5202610"/>
            <a:ext cx="1108590" cy="369333"/>
            <a:chOff x="1892223" y="4564955"/>
            <a:chExt cx="1108590" cy="369333"/>
          </a:xfrm>
        </p:grpSpPr>
        <p:sp>
          <p:nvSpPr>
            <p:cNvPr id="2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sz="900" dirty="0" smtClean="0">
                  <a:solidFill>
                    <a:schemeClr val="tx1"/>
                  </a:solidFill>
                </a:rPr>
                <a:t>-1024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5252468" y="5202610"/>
            <a:ext cx="1118932" cy="370766"/>
            <a:chOff x="1883425" y="4563522"/>
            <a:chExt cx="1118932" cy="370766"/>
          </a:xfrm>
        </p:grpSpPr>
        <p:sp>
          <p:nvSpPr>
            <p:cNvPr id="30" name="Прямоугольник 29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6370205" y="5202508"/>
            <a:ext cx="1118932" cy="370766"/>
            <a:chOff x="1883425" y="4563522"/>
            <a:chExt cx="1118932" cy="370766"/>
          </a:xfrm>
        </p:grpSpPr>
        <p:sp>
          <p:nvSpPr>
            <p:cNvPr id="36" name="Прямоугольник 3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8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9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41" name="Группа 40"/>
          <p:cNvGrpSpPr/>
          <p:nvPr/>
        </p:nvGrpSpPr>
        <p:grpSpPr>
          <a:xfrm>
            <a:off x="7494275" y="5203158"/>
            <a:ext cx="1108590" cy="369333"/>
            <a:chOff x="1892223" y="4564955"/>
            <a:chExt cx="1108590" cy="369333"/>
          </a:xfrm>
        </p:grpSpPr>
        <p:sp>
          <p:nvSpPr>
            <p:cNvPr id="4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46" name="Группа 45"/>
          <p:cNvGrpSpPr/>
          <p:nvPr/>
        </p:nvGrpSpPr>
        <p:grpSpPr>
          <a:xfrm>
            <a:off x="9714363" y="5201561"/>
            <a:ext cx="1118932" cy="370766"/>
            <a:chOff x="1883425" y="4563522"/>
            <a:chExt cx="1118932" cy="370766"/>
          </a:xfrm>
        </p:grpSpPr>
        <p:sp>
          <p:nvSpPr>
            <p:cNvPr id="47" name="Прямоугольник 4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5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52" name="Правая фигурная скобка 51"/>
          <p:cNvSpPr/>
          <p:nvPr/>
        </p:nvSpPr>
        <p:spPr>
          <a:xfrm rot="5400000">
            <a:off x="2379006" y="517356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авая фигурная скобка 52"/>
          <p:cNvSpPr/>
          <p:nvPr/>
        </p:nvSpPr>
        <p:spPr>
          <a:xfrm rot="5400000">
            <a:off x="10185227" y="5184064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авая фигурная скобка 53"/>
          <p:cNvSpPr/>
          <p:nvPr/>
        </p:nvSpPr>
        <p:spPr>
          <a:xfrm rot="5400000">
            <a:off x="11291325" y="517356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авая фигурная скобка 54"/>
          <p:cNvSpPr/>
          <p:nvPr/>
        </p:nvSpPr>
        <p:spPr>
          <a:xfrm rot="5400000">
            <a:off x="4038651" y="4630302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авая фигурная скобка 55"/>
          <p:cNvSpPr/>
          <p:nvPr/>
        </p:nvSpPr>
        <p:spPr>
          <a:xfrm rot="5400000">
            <a:off x="8523047" y="4637160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TextBox 56"/>
          <p:cNvSpPr txBox="1"/>
          <p:nvPr/>
        </p:nvSpPr>
        <p:spPr>
          <a:xfrm>
            <a:off x="2022477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58" name="TextBox 57"/>
          <p:cNvSpPr txBox="1"/>
          <p:nvPr/>
        </p:nvSpPr>
        <p:spPr>
          <a:xfrm>
            <a:off x="3685260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59" name="TextBox 58"/>
          <p:cNvSpPr txBox="1"/>
          <p:nvPr/>
        </p:nvSpPr>
        <p:spPr>
          <a:xfrm>
            <a:off x="8114816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60" name="TextBox 59"/>
          <p:cNvSpPr txBox="1"/>
          <p:nvPr/>
        </p:nvSpPr>
        <p:spPr>
          <a:xfrm>
            <a:off x="9801645" y="587302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grpSp>
        <p:nvGrpSpPr>
          <p:cNvPr id="67" name="Группа 66"/>
          <p:cNvGrpSpPr/>
          <p:nvPr/>
        </p:nvGrpSpPr>
        <p:grpSpPr>
          <a:xfrm>
            <a:off x="8605075" y="5203766"/>
            <a:ext cx="1108590" cy="369333"/>
            <a:chOff x="1892223" y="4564955"/>
            <a:chExt cx="1108590" cy="369333"/>
          </a:xfrm>
        </p:grpSpPr>
        <p:sp>
          <p:nvSpPr>
            <p:cNvPr id="6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sz="900" dirty="0" smtClean="0">
                  <a:solidFill>
                    <a:schemeClr val="tx1"/>
                  </a:solidFill>
                </a:rPr>
                <a:t>-4096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Группа 72"/>
          <p:cNvGrpSpPr/>
          <p:nvPr/>
        </p:nvGrpSpPr>
        <p:grpSpPr>
          <a:xfrm>
            <a:off x="804781" y="5202610"/>
            <a:ext cx="1108590" cy="369333"/>
            <a:chOff x="1892223" y="4564955"/>
            <a:chExt cx="1108590" cy="369333"/>
          </a:xfrm>
        </p:grpSpPr>
        <p:sp>
          <p:nvSpPr>
            <p:cNvPr id="7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sz="1200" dirty="0" smtClean="0">
                  <a:solidFill>
                    <a:schemeClr val="tx1"/>
                  </a:solidFill>
                </a:rPr>
                <a:t>-32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Группа 78"/>
          <p:cNvGrpSpPr/>
          <p:nvPr/>
        </p:nvGrpSpPr>
        <p:grpSpPr>
          <a:xfrm>
            <a:off x="10836347" y="5201560"/>
            <a:ext cx="1108590" cy="369333"/>
            <a:chOff x="1892223" y="4564955"/>
            <a:chExt cx="1108590" cy="369333"/>
          </a:xfrm>
        </p:grpSpPr>
        <p:sp>
          <p:nvSpPr>
            <p:cNvPr id="8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5928431" y="586379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85" name="TextBox 84"/>
          <p:cNvSpPr txBox="1"/>
          <p:nvPr/>
        </p:nvSpPr>
        <p:spPr>
          <a:xfrm>
            <a:off x="10975539" y="586941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86" name="Правая фигурная скобка 85"/>
          <p:cNvSpPr/>
          <p:nvPr/>
        </p:nvSpPr>
        <p:spPr>
          <a:xfrm rot="5400000">
            <a:off x="6274602" y="4630555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Правая фигурная скобка 86"/>
          <p:cNvSpPr/>
          <p:nvPr/>
        </p:nvSpPr>
        <p:spPr>
          <a:xfrm rot="5400000">
            <a:off x="1243935" y="51759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TextBox 87"/>
          <p:cNvSpPr txBox="1"/>
          <p:nvPr/>
        </p:nvSpPr>
        <p:spPr>
          <a:xfrm>
            <a:off x="915414" y="584673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2" name="Выноска 3 (граница и черта) 1"/>
          <p:cNvSpPr/>
          <p:nvPr/>
        </p:nvSpPr>
        <p:spPr>
          <a:xfrm>
            <a:off x="4786080" y="3524250"/>
            <a:ext cx="3151420" cy="92710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56164"/>
              <a:gd name="adj6" fmla="val -16433"/>
              <a:gd name="adj7" fmla="val 180086"/>
              <a:gd name="adj8" fmla="val 7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Это число – ответ на вопрос: куда сместится объект после сборки мусора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249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5231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Выбор </a:t>
            </a: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Compacting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Почему вместо </a:t>
            </a:r>
            <a:r>
              <a:rPr lang="en-US" dirty="0" smtClean="0"/>
              <a:t>Sweep </a:t>
            </a:r>
            <a:r>
              <a:rPr lang="ru-RU" dirty="0" smtClean="0"/>
              <a:t>может быть выбран </a:t>
            </a:r>
            <a:r>
              <a:rPr lang="en-US" dirty="0" smtClean="0"/>
              <a:t>Compacting (</a:t>
            </a:r>
            <a:r>
              <a:rPr lang="ru-RU" dirty="0" smtClean="0"/>
              <a:t>в </a:t>
            </a:r>
            <a:r>
              <a:rPr lang="en-US" dirty="0" smtClean="0"/>
              <a:t>SOH)</a:t>
            </a:r>
            <a:r>
              <a:rPr lang="ru-RU" dirty="0" smtClean="0"/>
              <a:t>:</a:t>
            </a:r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Это – последний </a:t>
            </a:r>
            <a:r>
              <a:rPr lang="en-US" dirty="0" smtClean="0"/>
              <a:t>GC Collect </a:t>
            </a:r>
            <a:r>
              <a:rPr lang="ru-RU" dirty="0" smtClean="0"/>
              <a:t>перед </a:t>
            </a:r>
            <a:r>
              <a:rPr lang="en-US" dirty="0" err="1" smtClean="0"/>
              <a:t>OutOfMemoryException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Compacting </a:t>
            </a:r>
            <a:r>
              <a:rPr lang="ru-RU" dirty="0" smtClean="0"/>
              <a:t>был выбран программистом намеренно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Было выбрано всё место в </a:t>
            </a:r>
            <a:r>
              <a:rPr lang="ru-RU" dirty="0" err="1" smtClean="0"/>
              <a:t>эфимерном</a:t>
            </a:r>
            <a:r>
              <a:rPr lang="ru-RU" dirty="0" smtClean="0"/>
              <a:t> сегменте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Высокая степень фрагментации поколения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Процесс занял слишком много места в памяти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945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5231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Выбор </a:t>
            </a: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Compacting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Фрагментация:</a:t>
            </a:r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Total Fragmentation</a:t>
            </a:r>
            <a:r>
              <a:rPr lang="ru-RU" dirty="0" smtClean="0"/>
              <a:t> - собирается во время работы фазы планирования.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Fragmentation ratio – </a:t>
            </a:r>
            <a:r>
              <a:rPr lang="ru-RU" dirty="0" smtClean="0"/>
              <a:t>отношение </a:t>
            </a:r>
            <a:r>
              <a:rPr lang="en-US" dirty="0" smtClean="0"/>
              <a:t>Total Fragmenta</a:t>
            </a:r>
            <a:r>
              <a:rPr lang="en-US" dirty="0"/>
              <a:t>t</a:t>
            </a:r>
            <a:r>
              <a:rPr lang="en-US" dirty="0" smtClean="0"/>
              <a:t>ion </a:t>
            </a:r>
            <a:r>
              <a:rPr lang="ru-RU" dirty="0" smtClean="0"/>
              <a:t>к размеру поколения</a:t>
            </a:r>
            <a:endParaRPr lang="en-US" dirty="0" smtClean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347933"/>
              </p:ext>
            </p:extLst>
          </p:nvPr>
        </p:nvGraphicFramePr>
        <p:xfrm>
          <a:off x="2832101" y="3429000"/>
          <a:ext cx="64389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799"/>
                <a:gridCol w="2673350"/>
                <a:gridCol w="2825752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Fragmentation</a:t>
                      </a:r>
                      <a:r>
                        <a:rPr lang="en-US" baseline="0" dirty="0" smtClean="0"/>
                        <a:t> Size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Fragmentation ratio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40,000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80,000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200,000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40050" y="5353050"/>
            <a:ext cx="598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Т.е. триггер </a:t>
            </a:r>
            <a:r>
              <a:rPr lang="en-US" dirty="0" smtClean="0"/>
              <a:t>Gen2 </a:t>
            </a:r>
            <a:r>
              <a:rPr lang="ru-RU" dirty="0" smtClean="0"/>
              <a:t>сработает если его размер </a:t>
            </a:r>
            <a:r>
              <a:rPr lang="en-US" dirty="0" smtClean="0"/>
              <a:t>&gt; </a:t>
            </a:r>
            <a:r>
              <a:rPr lang="ru-RU" dirty="0" smtClean="0"/>
              <a:t>200,000 байт и при этом фрагментация </a:t>
            </a:r>
            <a:r>
              <a:rPr lang="en-US" dirty="0" smtClean="0"/>
              <a:t>&gt; </a:t>
            </a:r>
            <a:r>
              <a:rPr lang="ru-RU" dirty="0" smtClean="0"/>
              <a:t>25%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948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=""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prodotnetmemory.com/cover.jpg">
            <a:extLst>
              <a:ext uri="{FF2B5EF4-FFF2-40B4-BE49-F238E27FC236}">
                <a16:creationId xmlns="" xmlns:a16="http://schemas.microsoft.com/office/drawing/2014/main" id="{14B77C42-C456-4B92-B034-5DE5AFD5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" y="1080684"/>
            <a:ext cx="2724312" cy="38867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3FB6B1A-BC9F-4CD8-8ED6-5152121C95A2}"/>
              </a:ext>
            </a:extLst>
          </p:cNvPr>
          <p:cNvSpPr/>
          <p:nvPr/>
        </p:nvSpPr>
        <p:spPr>
          <a:xfrm>
            <a:off x="1306283" y="742127"/>
            <a:ext cx="251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https://prodotnetmemory.com/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81C201D-58F5-4D05-9955-B22B0A661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204" y="1080683"/>
            <a:ext cx="3151406" cy="38867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766CF20-A7BE-43AF-80F2-A752F5A797AF}"/>
              </a:ext>
            </a:extLst>
          </p:cNvPr>
          <p:cNvSpPr/>
          <p:nvPr/>
        </p:nvSpPr>
        <p:spPr>
          <a:xfrm>
            <a:off x="4542884" y="742127"/>
            <a:ext cx="3645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https://www.red-gate.com/hub/books/#dotnet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2721A861-1656-4777-AEF1-4DEFE31A2A55}"/>
              </a:ext>
            </a:extLst>
          </p:cNvPr>
          <p:cNvSpPr/>
          <p:nvPr/>
        </p:nvSpPr>
        <p:spPr>
          <a:xfrm>
            <a:off x="8628786" y="742127"/>
            <a:ext cx="3090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https://github.com/sidristij/dotnetbook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571F173C-3AAA-4EE9-B0FC-D7CDE1652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776" y="1080680"/>
            <a:ext cx="2752932" cy="3886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="" xmlns:a16="http://schemas.microsoft.com/office/drawing/2014/main" id="{A9747F82-81A8-4A0F-9DEF-E4E4DD44BCAD}"/>
              </a:ext>
            </a:extLst>
          </p:cNvPr>
          <p:cNvSpPr txBox="1">
            <a:spLocks/>
          </p:cNvSpPr>
          <p:nvPr/>
        </p:nvSpPr>
        <p:spPr>
          <a:xfrm>
            <a:off x="1203158" y="5609967"/>
            <a:ext cx="10347550" cy="77653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4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66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Общие слова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Во время фазы планирования собирается информация, которая одновременно подходит для обоих алгоритмов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После чего когда </a:t>
            </a:r>
            <a:r>
              <a:rPr lang="en-US" dirty="0" smtClean="0"/>
              <a:t>GC </a:t>
            </a:r>
            <a:r>
              <a:rPr lang="ru-RU" dirty="0" smtClean="0"/>
              <a:t>понимает, что </a:t>
            </a:r>
            <a:r>
              <a:rPr lang="en-US" dirty="0" smtClean="0"/>
              <a:t>Compacting </a:t>
            </a:r>
            <a:r>
              <a:rPr lang="ru-RU" dirty="0" smtClean="0"/>
              <a:t>– лучшее, что можно сделать, он делает </a:t>
            </a:r>
            <a:r>
              <a:rPr lang="en-US" dirty="0" smtClean="0"/>
              <a:t>Compacting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же метрики указывают на то, что достаточно сделать </a:t>
            </a:r>
            <a:r>
              <a:rPr lang="en-US" dirty="0" smtClean="0"/>
              <a:t>Sweep, </a:t>
            </a:r>
            <a:r>
              <a:rPr lang="ru-RU" dirty="0" smtClean="0"/>
              <a:t>то производится именно он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470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888187" y="455876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06764" y="4558298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4558298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4556865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4556865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4558298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8559935" y="4556864"/>
            <a:ext cx="1108590" cy="369333"/>
            <a:chOff x="1892223" y="4564955"/>
            <a:chExt cx="1108590" cy="369333"/>
          </a:xfrm>
        </p:grpSpPr>
        <p:sp>
          <p:nvSpPr>
            <p:cNvPr id="12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4555431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4" name="Группа 133"/>
          <p:cNvGrpSpPr/>
          <p:nvPr/>
        </p:nvGrpSpPr>
        <p:grpSpPr>
          <a:xfrm>
            <a:off x="10803338" y="4556864"/>
            <a:ext cx="1108590" cy="369333"/>
            <a:chOff x="1892223" y="4564955"/>
            <a:chExt cx="1108590" cy="369333"/>
          </a:xfrm>
        </p:grpSpPr>
        <p:sp>
          <p:nvSpPr>
            <p:cNvPr id="13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60706" y="1109472"/>
            <a:ext cx="9155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Используя информацию о размерах объектов, идем друг за другом и собираем группы доступных объектов (</a:t>
            </a:r>
            <a:r>
              <a:rPr lang="en-US" dirty="0" smtClean="0"/>
              <a:t>plugs) </a:t>
            </a:r>
            <a:r>
              <a:rPr lang="ru-RU" dirty="0" smtClean="0"/>
              <a:t>и пропусков (</a:t>
            </a:r>
            <a:r>
              <a:rPr lang="en-US" dirty="0" smtClean="0"/>
              <a:t>gaps)</a:t>
            </a:r>
            <a:endParaRPr lang="ru-RU" dirty="0" smtClean="0"/>
          </a:p>
          <a:p>
            <a:pPr marL="342900" indent="-342900">
              <a:buAutoNum type="arabicPeriod"/>
            </a:pPr>
            <a:endParaRPr lang="ru-RU" dirty="0"/>
          </a:p>
        </p:txBody>
      </p:sp>
      <p:sp>
        <p:nvSpPr>
          <p:cNvPr id="140" name="Правая фигурная скобка 139"/>
          <p:cNvSpPr/>
          <p:nvPr/>
        </p:nvSpPr>
        <p:spPr>
          <a:xfrm rot="5400000">
            <a:off x="2359051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" name="Правая фигурная скобка 142"/>
          <p:cNvSpPr/>
          <p:nvPr/>
        </p:nvSpPr>
        <p:spPr>
          <a:xfrm rot="5400000">
            <a:off x="10139763" y="453339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Правая фигурная скобка 143"/>
          <p:cNvSpPr/>
          <p:nvPr/>
        </p:nvSpPr>
        <p:spPr>
          <a:xfrm rot="5400000">
            <a:off x="11254114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5" name="Правая фигурная скобка 144"/>
          <p:cNvSpPr/>
          <p:nvPr/>
        </p:nvSpPr>
        <p:spPr>
          <a:xfrm rot="5400000">
            <a:off x="401937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6" name="Правая фигурная скобка 145"/>
          <p:cNvSpPr/>
          <p:nvPr/>
        </p:nvSpPr>
        <p:spPr>
          <a:xfrm rot="5400000">
            <a:off x="8450510" y="398648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7" name="TextBox 146"/>
          <p:cNvSpPr txBox="1"/>
          <p:nvPr/>
        </p:nvSpPr>
        <p:spPr>
          <a:xfrm>
            <a:off x="2022477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48" name="TextBox 147"/>
          <p:cNvSpPr txBox="1"/>
          <p:nvPr/>
        </p:nvSpPr>
        <p:spPr>
          <a:xfrm>
            <a:off x="3685260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9" name="TextBox 148"/>
          <p:cNvSpPr txBox="1"/>
          <p:nvPr/>
        </p:nvSpPr>
        <p:spPr>
          <a:xfrm>
            <a:off x="5928431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51" name="TextBox 150"/>
          <p:cNvSpPr txBox="1"/>
          <p:nvPr/>
        </p:nvSpPr>
        <p:spPr>
          <a:xfrm>
            <a:off x="811481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52" name="TextBox 151"/>
          <p:cNvSpPr txBox="1"/>
          <p:nvPr/>
        </p:nvSpPr>
        <p:spPr>
          <a:xfrm>
            <a:off x="9801645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53" name="TextBox 152"/>
          <p:cNvSpPr txBox="1"/>
          <p:nvPr/>
        </p:nvSpPr>
        <p:spPr>
          <a:xfrm>
            <a:off x="1092728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grpSp>
        <p:nvGrpSpPr>
          <p:cNvPr id="154" name="Группа 153"/>
          <p:cNvGrpSpPr/>
          <p:nvPr/>
        </p:nvGrpSpPr>
        <p:grpSpPr>
          <a:xfrm>
            <a:off x="782089" y="4555430"/>
            <a:ext cx="1108590" cy="369333"/>
            <a:chOff x="1892223" y="4564955"/>
            <a:chExt cx="1108590" cy="369333"/>
          </a:xfrm>
        </p:grpSpPr>
        <p:sp>
          <p:nvSpPr>
            <p:cNvPr id="15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9" name="Правая фигурная скобка 158"/>
          <p:cNvSpPr/>
          <p:nvPr/>
        </p:nvSpPr>
        <p:spPr>
          <a:xfrm rot="5400000">
            <a:off x="625864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15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888187" y="455876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06764" y="4558298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4558298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4556865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4556865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4558298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8559935" y="4556864"/>
            <a:ext cx="1108590" cy="369333"/>
            <a:chOff x="1892223" y="4564955"/>
            <a:chExt cx="1108590" cy="369333"/>
          </a:xfrm>
        </p:grpSpPr>
        <p:sp>
          <p:nvSpPr>
            <p:cNvPr id="12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4555431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60706" y="1109472"/>
            <a:ext cx="9390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Используя информацию о размерах объектов, идем друг за другом и собираем группы доступных объектов (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plugs)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 пропусков (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gaps)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ru-RU" dirty="0" smtClean="0"/>
              <a:t>Размер и положение каждого пропуска может быть сохранен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Для каждого заполненного блока может быть сохранено его положение и финальное смещение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sp>
        <p:nvSpPr>
          <p:cNvPr id="61" name="Правая фигурная скобка 60"/>
          <p:cNvSpPr/>
          <p:nvPr/>
        </p:nvSpPr>
        <p:spPr>
          <a:xfrm rot="5400000">
            <a:off x="2359051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453339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398648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390911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390818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3908188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389846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80" name="Группа 79"/>
          <p:cNvGrpSpPr/>
          <p:nvPr/>
        </p:nvGrpSpPr>
        <p:grpSpPr>
          <a:xfrm>
            <a:off x="782089" y="4555430"/>
            <a:ext cx="1108590" cy="369333"/>
            <a:chOff x="1892223" y="4564955"/>
            <a:chExt cx="1108590" cy="369333"/>
          </a:xfrm>
        </p:grpSpPr>
        <p:sp>
          <p:nvSpPr>
            <p:cNvPr id="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6" name="Правая фигурная скобка 85"/>
          <p:cNvSpPr/>
          <p:nvPr/>
        </p:nvSpPr>
        <p:spPr>
          <a:xfrm rot="5400000">
            <a:off x="1243935" y="4525313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TextBox 86"/>
          <p:cNvSpPr txBox="1"/>
          <p:nvPr/>
        </p:nvSpPr>
        <p:spPr>
          <a:xfrm>
            <a:off x="915414" y="51960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88" name="TextBox 87"/>
          <p:cNvSpPr txBox="1"/>
          <p:nvPr/>
        </p:nvSpPr>
        <p:spPr>
          <a:xfrm>
            <a:off x="910690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89" name="Группа 88"/>
          <p:cNvGrpSpPr/>
          <p:nvPr/>
        </p:nvGrpSpPr>
        <p:grpSpPr>
          <a:xfrm>
            <a:off x="10803338" y="4556864"/>
            <a:ext cx="1108590" cy="369333"/>
            <a:chOff x="1892223" y="4564955"/>
            <a:chExt cx="1108590" cy="369333"/>
          </a:xfrm>
        </p:grpSpPr>
        <p:sp>
          <p:nvSpPr>
            <p:cNvPr id="9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928431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23" name="TextBox 122"/>
          <p:cNvSpPr txBox="1"/>
          <p:nvPr/>
        </p:nvSpPr>
        <p:spPr>
          <a:xfrm>
            <a:off x="1092728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0" name="Правая фигурная скобка 139"/>
          <p:cNvSpPr/>
          <p:nvPr/>
        </p:nvSpPr>
        <p:spPr>
          <a:xfrm rot="5400000">
            <a:off x="625864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8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1888187" y="2718816"/>
            <a:ext cx="1117388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888187" y="455876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06764" y="4558298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4558298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4556865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4556865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4558298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8559935" y="4556864"/>
            <a:ext cx="1108590" cy="369333"/>
            <a:chOff x="1892223" y="4564955"/>
            <a:chExt cx="1108590" cy="369333"/>
          </a:xfrm>
        </p:grpSpPr>
        <p:sp>
          <p:nvSpPr>
            <p:cNvPr id="12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4555431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1" name="Правая фигурная скобка 60"/>
          <p:cNvSpPr/>
          <p:nvPr/>
        </p:nvSpPr>
        <p:spPr>
          <a:xfrm rot="5400000">
            <a:off x="2359051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453339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398648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390911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390818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3908188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389846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888187" y="2718816"/>
            <a:ext cx="10096544" cy="560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005575" y="2401824"/>
            <a:ext cx="0" cy="115824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Группа 83"/>
          <p:cNvGrpSpPr/>
          <p:nvPr/>
        </p:nvGrpSpPr>
        <p:grpSpPr>
          <a:xfrm>
            <a:off x="782089" y="4555430"/>
            <a:ext cx="1108590" cy="369333"/>
            <a:chOff x="1892223" y="4564955"/>
            <a:chExt cx="1108590" cy="369333"/>
          </a:xfrm>
        </p:grpSpPr>
        <p:sp>
          <p:nvSpPr>
            <p:cNvPr id="8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9" name="Правая фигурная скобка 88"/>
          <p:cNvSpPr/>
          <p:nvPr/>
        </p:nvSpPr>
        <p:spPr>
          <a:xfrm rot="5400000">
            <a:off x="1243935" y="4525313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TextBox 89"/>
          <p:cNvSpPr txBox="1"/>
          <p:nvPr/>
        </p:nvSpPr>
        <p:spPr>
          <a:xfrm>
            <a:off x="915414" y="51960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91" name="TextBox 90"/>
          <p:cNvSpPr txBox="1"/>
          <p:nvPr/>
        </p:nvSpPr>
        <p:spPr>
          <a:xfrm>
            <a:off x="910690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93" name="Группа 92"/>
          <p:cNvGrpSpPr/>
          <p:nvPr/>
        </p:nvGrpSpPr>
        <p:grpSpPr>
          <a:xfrm>
            <a:off x="10803338" y="4556864"/>
            <a:ext cx="1108590" cy="369333"/>
            <a:chOff x="1892223" y="4564955"/>
            <a:chExt cx="1108590" cy="369333"/>
          </a:xfrm>
        </p:grpSpPr>
        <p:sp>
          <p:nvSpPr>
            <p:cNvPr id="9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0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5928431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42" name="TextBox 141"/>
          <p:cNvSpPr txBox="1"/>
          <p:nvPr/>
        </p:nvSpPr>
        <p:spPr>
          <a:xfrm>
            <a:off x="1092728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3" name="Правая фигурная скобка 142"/>
          <p:cNvSpPr/>
          <p:nvPr/>
        </p:nvSpPr>
        <p:spPr>
          <a:xfrm rot="5400000">
            <a:off x="625864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0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1888187" y="2718816"/>
            <a:ext cx="1117388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888187" y="4558760"/>
            <a:ext cx="1118932" cy="370766"/>
            <a:chOff x="1883425" y="4563522"/>
            <a:chExt cx="1118932" cy="37076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3006764" y="4558298"/>
            <a:ext cx="1108590" cy="369333"/>
            <a:chOff x="1892223" y="4564955"/>
            <a:chExt cx="1108590" cy="369333"/>
          </a:xfrm>
        </p:grpSpPr>
        <p:sp>
          <p:nvSpPr>
            <p:cNvPr id="9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4136718" y="4558298"/>
            <a:ext cx="1108590" cy="369333"/>
            <a:chOff x="1892223" y="4564955"/>
            <a:chExt cx="1108590" cy="369333"/>
          </a:xfrm>
        </p:grpSpPr>
        <p:sp>
          <p:nvSpPr>
            <p:cNvPr id="10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5225726" y="4556865"/>
            <a:ext cx="1118932" cy="370766"/>
            <a:chOff x="1883425" y="4563522"/>
            <a:chExt cx="1118932" cy="370766"/>
          </a:xfrm>
        </p:grpSpPr>
        <p:sp>
          <p:nvSpPr>
            <p:cNvPr id="105" name="Прямоугольник 10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6323532" y="4556865"/>
            <a:ext cx="1118932" cy="370766"/>
            <a:chOff x="1883425" y="4563522"/>
            <a:chExt cx="1118932" cy="370766"/>
          </a:xfrm>
        </p:grpSpPr>
        <p:sp>
          <p:nvSpPr>
            <p:cNvPr id="111" name="Прямоугольник 11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7442547" y="4558298"/>
            <a:ext cx="1108590" cy="369333"/>
            <a:chOff x="1892223" y="4564955"/>
            <a:chExt cx="1108590" cy="369333"/>
          </a:xfrm>
        </p:grpSpPr>
        <p:sp>
          <p:nvSpPr>
            <p:cNvPr id="11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8559935" y="4556864"/>
            <a:ext cx="1108590" cy="369333"/>
            <a:chOff x="1892223" y="4564955"/>
            <a:chExt cx="1108590" cy="369333"/>
          </a:xfrm>
        </p:grpSpPr>
        <p:sp>
          <p:nvSpPr>
            <p:cNvPr id="124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5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28" name="Группа 127"/>
          <p:cNvGrpSpPr/>
          <p:nvPr/>
        </p:nvGrpSpPr>
        <p:grpSpPr>
          <a:xfrm>
            <a:off x="9668899" y="4555431"/>
            <a:ext cx="1118932" cy="370766"/>
            <a:chOff x="1883425" y="4563522"/>
            <a:chExt cx="1118932" cy="370766"/>
          </a:xfrm>
        </p:grpSpPr>
        <p:sp>
          <p:nvSpPr>
            <p:cNvPr id="129" name="Прямоугольник 128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32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3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1" name="Правая фигурная скобка 60"/>
          <p:cNvSpPr/>
          <p:nvPr/>
        </p:nvSpPr>
        <p:spPr>
          <a:xfrm rot="5400000">
            <a:off x="2359051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/>
          <p:cNvSpPr/>
          <p:nvPr/>
        </p:nvSpPr>
        <p:spPr>
          <a:xfrm rot="5400000">
            <a:off x="10139763" y="4533390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/>
          <p:cNvSpPr/>
          <p:nvPr/>
        </p:nvSpPr>
        <p:spPr>
          <a:xfrm rot="5400000">
            <a:off x="11254114" y="452288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авая фигурная скобка 65"/>
          <p:cNvSpPr/>
          <p:nvPr/>
        </p:nvSpPr>
        <p:spPr>
          <a:xfrm rot="5400000">
            <a:off x="401937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авая фигурная скобка 66"/>
          <p:cNvSpPr/>
          <p:nvPr/>
        </p:nvSpPr>
        <p:spPr>
          <a:xfrm rot="5400000">
            <a:off x="8450510" y="398648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TextBox 67"/>
          <p:cNvSpPr txBox="1"/>
          <p:nvPr/>
        </p:nvSpPr>
        <p:spPr>
          <a:xfrm>
            <a:off x="2022477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685260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811481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9801645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2022477" y="3909113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-32B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695643" y="3908189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5887211" y="3908188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96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8078779" y="3898465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en-US" dirty="0" smtClean="0"/>
              <a:t>64B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10294636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offset</a:t>
            </a:r>
          </a:p>
          <a:p>
            <a:pPr algn="ctr"/>
            <a:r>
              <a:rPr lang="en-US" dirty="0" smtClean="0"/>
              <a:t>-</a:t>
            </a:r>
            <a:r>
              <a:rPr lang="ru-RU" dirty="0" smtClean="0"/>
              <a:t>160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888187" y="2718816"/>
            <a:ext cx="10096544" cy="560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 flipV="1">
            <a:off x="3005575" y="3279648"/>
            <a:ext cx="2228950" cy="1275785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Прямоугольник 87"/>
          <p:cNvSpPr/>
          <p:nvPr/>
        </p:nvSpPr>
        <p:spPr>
          <a:xfrm>
            <a:off x="3005882" y="2721628"/>
            <a:ext cx="2228877" cy="56083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5233597" y="2401824"/>
            <a:ext cx="0" cy="115824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Группа 88"/>
          <p:cNvGrpSpPr/>
          <p:nvPr/>
        </p:nvGrpSpPr>
        <p:grpSpPr>
          <a:xfrm>
            <a:off x="782089" y="4555430"/>
            <a:ext cx="1108590" cy="369333"/>
            <a:chOff x="1892223" y="4564955"/>
            <a:chExt cx="1108590" cy="369333"/>
          </a:xfrm>
        </p:grpSpPr>
        <p:sp>
          <p:nvSpPr>
            <p:cNvPr id="90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1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7" name="Правая фигурная скобка 116"/>
          <p:cNvSpPr/>
          <p:nvPr/>
        </p:nvSpPr>
        <p:spPr>
          <a:xfrm rot="5400000">
            <a:off x="1243935" y="4525313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TextBox 122"/>
          <p:cNvSpPr txBox="1"/>
          <p:nvPr/>
        </p:nvSpPr>
        <p:spPr>
          <a:xfrm>
            <a:off x="915414" y="51960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0" name="TextBox 139"/>
          <p:cNvSpPr txBox="1"/>
          <p:nvPr/>
        </p:nvSpPr>
        <p:spPr>
          <a:xfrm>
            <a:off x="910690" y="390532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size</a:t>
            </a:r>
          </a:p>
          <a:p>
            <a:pPr algn="ctr"/>
            <a:r>
              <a:rPr lang="ru-RU" dirty="0" smtClean="0"/>
              <a:t>32</a:t>
            </a:r>
            <a:r>
              <a:rPr lang="en-US" dirty="0" smtClean="0"/>
              <a:t>B</a:t>
            </a:r>
            <a:endParaRPr lang="ru-RU" dirty="0"/>
          </a:p>
        </p:txBody>
      </p:sp>
      <p:grpSp>
        <p:nvGrpSpPr>
          <p:cNvPr id="141" name="Группа 140"/>
          <p:cNvGrpSpPr/>
          <p:nvPr/>
        </p:nvGrpSpPr>
        <p:grpSpPr>
          <a:xfrm>
            <a:off x="10803338" y="4556864"/>
            <a:ext cx="1108590" cy="369333"/>
            <a:chOff x="1892223" y="4564955"/>
            <a:chExt cx="1108590" cy="369333"/>
          </a:xfrm>
        </p:grpSpPr>
        <p:sp>
          <p:nvSpPr>
            <p:cNvPr id="14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5928431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47" name="TextBox 146"/>
          <p:cNvSpPr txBox="1"/>
          <p:nvPr/>
        </p:nvSpPr>
        <p:spPr>
          <a:xfrm>
            <a:off x="10927286" y="522234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8" name="Правая фигурная скобка 147"/>
          <p:cNvSpPr/>
          <p:nvPr/>
        </p:nvSpPr>
        <p:spPr>
          <a:xfrm rot="5400000">
            <a:off x="6258644" y="3979628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47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10907</TotalTime>
  <Words>2143</Words>
  <Application>Microsoft Office PowerPoint</Application>
  <PresentationFormat>Широкоэкранный</PresentationFormat>
  <Paragraphs>1392</Paragraphs>
  <Slides>47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Segoe UI Semibold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Sidristij</cp:lastModifiedBy>
  <cp:revision>155</cp:revision>
  <dcterms:created xsi:type="dcterms:W3CDTF">2018-09-29T08:14:48Z</dcterms:created>
  <dcterms:modified xsi:type="dcterms:W3CDTF">2019-04-11T21:12:35Z</dcterms:modified>
</cp:coreProperties>
</file>